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7" r:id="rId2"/>
    <p:sldId id="314" r:id="rId3"/>
    <p:sldId id="372" r:id="rId4"/>
    <p:sldId id="393" r:id="rId5"/>
    <p:sldId id="355" r:id="rId6"/>
    <p:sldId id="394" r:id="rId7"/>
    <p:sldId id="316" r:id="rId8"/>
    <p:sldId id="319" r:id="rId9"/>
    <p:sldId id="326" r:id="rId10"/>
    <p:sldId id="396" r:id="rId11"/>
    <p:sldId id="325" r:id="rId12"/>
    <p:sldId id="371" r:id="rId13"/>
    <p:sldId id="327" r:id="rId14"/>
    <p:sldId id="341" r:id="rId15"/>
    <p:sldId id="360" r:id="rId16"/>
    <p:sldId id="362" r:id="rId17"/>
    <p:sldId id="376" r:id="rId18"/>
    <p:sldId id="377" r:id="rId19"/>
    <p:sldId id="361" r:id="rId20"/>
    <p:sldId id="356" r:id="rId21"/>
    <p:sldId id="347" r:id="rId22"/>
    <p:sldId id="368" r:id="rId23"/>
    <p:sldId id="358" r:id="rId24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 Bok" initials="AB" lastIdx="3" clrIdx="0">
    <p:extLst>
      <p:ext uri="{19B8F6BF-5375-455C-9EA6-DF929625EA0E}">
        <p15:presenceInfo xmlns:p15="http://schemas.microsoft.com/office/powerpoint/2012/main" userId="S::Bok@avri.nl::1fed3081-1385-4d3f-ad1f-4c22c22261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F6D"/>
    <a:srgbClr val="84B728"/>
    <a:srgbClr val="C4CCD0"/>
    <a:srgbClr val="729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92" autoAdjust="0"/>
  </p:normalViewPr>
  <p:slideViewPr>
    <p:cSldViewPr snapToObjects="1">
      <p:cViewPr varScale="1">
        <p:scale>
          <a:sx n="87" d="100"/>
          <a:sy n="87" d="100"/>
        </p:scale>
        <p:origin x="126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9DC5CC-A8DF-4C8B-84DE-E7434A83C4C4}" type="datetime1">
              <a:rPr lang="nl-NL"/>
              <a:pPr>
                <a:defRPr/>
              </a:pPr>
              <a:t>21-1-2021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8099AB-F845-452E-9A06-014C271C11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ACD826-EA17-48DB-BBEC-A1A6722972B2}" type="datetime1">
              <a:rPr lang="nl-NL"/>
              <a:pPr>
                <a:defRPr/>
              </a:pPr>
              <a:t>21-1-2021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7736FB-CE92-4D6E-AB05-74B348086C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581A9-1B52-402E-B896-527EB2BD36B6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97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81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Geen zienswijze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06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76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01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Algemene indruk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736FB-CE92-4D6E-AB05-74B348086C9B}" type="slidenum">
              <a:rPr lang="nl-NL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8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581A9-1B52-402E-B896-527EB2BD36B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34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Nederland:</a:t>
            </a:r>
          </a:p>
          <a:p>
            <a:r>
              <a:rPr lang="nl-NL" dirty="0"/>
              <a:t>Stabiel dalende lijn, toenemende invoering DIFTAR, Omgekeerd Inzamelen. Overheidsdoelstellingen</a:t>
            </a:r>
          </a:p>
          <a:p>
            <a:endParaRPr lang="nl-NL" dirty="0"/>
          </a:p>
          <a:p>
            <a:r>
              <a:rPr lang="nl-NL" dirty="0"/>
              <a:t>Avri gemeenten:</a:t>
            </a:r>
          </a:p>
          <a:p>
            <a:r>
              <a:rPr lang="nl-NL" dirty="0"/>
              <a:t>Invoering DIFTAR in 2014</a:t>
            </a:r>
          </a:p>
          <a:p>
            <a:r>
              <a:rPr lang="nl-NL" dirty="0"/>
              <a:t>Stabiel aanbod restafval 2015-2018, dus nieuwe prikkel nodig.</a:t>
            </a:r>
          </a:p>
          <a:p>
            <a:r>
              <a:rPr lang="nl-NL" dirty="0"/>
              <a:t>2019 effect van half jaar, daardoor verdere verwachte daling naar 2020 (75 kg.)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73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51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03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153400" cy="1470025"/>
          </a:xfrm>
        </p:spPr>
        <p:txBody>
          <a:bodyPr>
            <a:normAutofit/>
          </a:bodyPr>
          <a:lstStyle>
            <a:lvl1pPr algn="ctr">
              <a:spcAft>
                <a:spcPts val="0"/>
              </a:spcAft>
              <a:defRPr sz="4000" b="1">
                <a:solidFill>
                  <a:srgbClr val="84B728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295400"/>
            <a:ext cx="76200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63600" cy="4114800"/>
          </a:xfrm>
        </p:spPr>
        <p:txBody>
          <a:bodyPr/>
          <a:lstStyle>
            <a:lvl1pPr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grafiek 6"/>
          <p:cNvSpPr>
            <a:spLocks noGrp="1"/>
          </p:cNvSpPr>
          <p:nvPr>
            <p:ph type="chart" sz="quarter" idx="11"/>
          </p:nvPr>
        </p:nvSpPr>
        <p:spPr>
          <a:xfrm>
            <a:off x="5181600" y="1295400"/>
            <a:ext cx="2668200" cy="41148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7621200" cy="10656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" y="1296000"/>
            <a:ext cx="4255200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8600" y="2056482"/>
            <a:ext cx="4255200" cy="3351600"/>
          </a:xfrm>
        </p:spPr>
        <p:txBody>
          <a:bodyPr/>
          <a:lstStyle>
            <a:lvl1pPr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72000" y="1296000"/>
            <a:ext cx="3277800" cy="1295399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582738"/>
            <a:ext cx="3277800" cy="2804400"/>
          </a:xfrm>
        </p:spPr>
        <p:txBody>
          <a:bodyPr/>
          <a:lstStyle>
            <a:lvl1pPr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media 4"/>
          <p:cNvSpPr>
            <a:spLocks noGrp="1"/>
          </p:cNvSpPr>
          <p:nvPr>
            <p:ph type="media" sz="quarter" idx="11"/>
          </p:nvPr>
        </p:nvSpPr>
        <p:spPr>
          <a:xfrm>
            <a:off x="228600" y="1296000"/>
            <a:ext cx="7621200" cy="41148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media wilt toevoegen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2000" y="1295400"/>
            <a:ext cx="5167800" cy="4114800"/>
          </a:xfrm>
        </p:spPr>
        <p:txBody>
          <a:bodyPr/>
          <a:lstStyle>
            <a:lvl1pPr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8601" y="1295400"/>
            <a:ext cx="2362199" cy="411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51200"/>
            <a:ext cx="7621200" cy="5259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28600" y="152400"/>
            <a:ext cx="76212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228600" y="1296000"/>
            <a:ext cx="76212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0" y="151200"/>
            <a:ext cx="7621200" cy="5259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 descr="Avri_Powerpoint_DH03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7621200" cy="10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762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7" r:id="rId3"/>
    <p:sldLayoutId id="2147483660" r:id="rId4"/>
    <p:sldLayoutId id="2147483661" r:id="rId5"/>
    <p:sldLayoutId id="2147483656" r:id="rId6"/>
    <p:sldLayoutId id="2147483662" r:id="rId7"/>
    <p:sldLayoutId id="2147483663" r:id="rId8"/>
    <p:sldLayoutId id="2147483655" r:id="rId9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84B728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3200" kern="1200">
          <a:solidFill>
            <a:srgbClr val="455F6D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800" kern="1200">
          <a:solidFill>
            <a:srgbClr val="455F6D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400" kern="1200">
          <a:solidFill>
            <a:srgbClr val="455F6D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000" kern="1200">
          <a:solidFill>
            <a:srgbClr val="455F6D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000" kern="1200">
          <a:solidFill>
            <a:srgbClr val="455F6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cid:image006.png@01D608D3.2DC18FF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cid:image002.png@01D60CB7.DA8E36B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501008"/>
            <a:ext cx="6192688" cy="1584176"/>
          </a:xfrm>
        </p:spPr>
        <p:txBody>
          <a:bodyPr/>
          <a:lstStyle/>
          <a:p>
            <a:pPr algn="ctr"/>
            <a:r>
              <a:rPr lang="nl-NL" sz="3200" dirty="0"/>
              <a:t>Kadernota 2022</a:t>
            </a:r>
            <a:br>
              <a:rPr lang="nl-NL" sz="3600" b="0" dirty="0"/>
            </a:br>
            <a:r>
              <a:rPr lang="nl-NL" sz="1800" b="0" i="1" dirty="0"/>
              <a:t>kaders voor de ontwerp begroting 2022-2025</a:t>
            </a:r>
            <a:endParaRPr lang="nl-NL" sz="1800" b="0" dirty="0"/>
          </a:p>
        </p:txBody>
      </p:sp>
      <p:pic>
        <p:nvPicPr>
          <p:cNvPr id="12" name="Picture 6" descr="C:\Users\erik02\AppData\Local\Microsoft\Windows\Temporary Internet Files\Content.Outlook\NERZ9FQA\Zijla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1999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erik02\AppData\Local\Microsoft\Windows\Temporary Internet Files\Content.Outlook\NERZ9FQA\Jaarverslag-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30074F1-034B-4EDA-9C2E-993EB04FBCFB}"/>
              </a:ext>
            </a:extLst>
          </p:cNvPr>
          <p:cNvSpPr txBox="1"/>
          <p:nvPr/>
        </p:nvSpPr>
        <p:spPr>
          <a:xfrm>
            <a:off x="5724128" y="450673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Platformbijeenkomst</a:t>
            </a:r>
          </a:p>
          <a:p>
            <a:r>
              <a:rPr lang="nl-NL" sz="1600" i="1" dirty="0"/>
              <a:t>Januari 2021</a:t>
            </a:r>
          </a:p>
        </p:txBody>
      </p:sp>
    </p:spTree>
    <p:extLst>
      <p:ext uri="{BB962C8B-B14F-4D97-AF65-F5344CB8AC3E}">
        <p14:creationId xmlns:p14="http://schemas.microsoft.com/office/powerpoint/2010/main" val="310633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DC68D-E690-4FBD-9E48-51607A24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Bedrijfsvoering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FDD164-9E1B-42B0-B304-75326ABC8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Kadernota bevat koers</a:t>
            </a:r>
          </a:p>
          <a:p>
            <a:r>
              <a:rPr lang="nl-NL" dirty="0"/>
              <a:t>Wendbare organisatie</a:t>
            </a:r>
          </a:p>
          <a:p>
            <a:pPr lvl="1"/>
            <a:r>
              <a:rPr lang="nl-NL" dirty="0"/>
              <a:t>Klaar voor de toekomst</a:t>
            </a:r>
          </a:p>
          <a:p>
            <a:r>
              <a:rPr lang="nl-NL" dirty="0"/>
              <a:t>Wie willen we daarin zijn (positionering)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658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62068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84B728"/>
                </a:solidFill>
              </a:rPr>
              <a:t>Vragen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416F4E3-7658-4C9C-9A21-B25924DFA650}"/>
              </a:ext>
            </a:extLst>
          </p:cNvPr>
          <p:cNvSpPr txBox="1"/>
          <p:nvPr/>
        </p:nvSpPr>
        <p:spPr>
          <a:xfrm>
            <a:off x="899592" y="1556792"/>
            <a:ext cx="734481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nl-NL" sz="2400" dirty="0">
                <a:solidFill>
                  <a:srgbClr val="455F6D"/>
                </a:solidFill>
                <a:latin typeface="Arial"/>
                <a:cs typeface="Arial"/>
              </a:rPr>
              <a:t>Algemene indruk en reactie op koers/kadernota</a:t>
            </a:r>
          </a:p>
          <a:p>
            <a:pPr lvl="1" defTabSz="457200">
              <a:spcBef>
                <a:spcPct val="20000"/>
              </a:spcBef>
              <a:buSzPct val="100000"/>
            </a:pPr>
            <a:endParaRPr lang="nl-NL" sz="2400" dirty="0">
              <a:solidFill>
                <a:srgbClr val="455F6D"/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nl-NL" sz="2400" dirty="0">
                <a:solidFill>
                  <a:srgbClr val="455F6D"/>
                </a:solidFill>
                <a:latin typeface="Arial"/>
                <a:cs typeface="Arial"/>
              </a:rPr>
              <a:t>Wat meegeven voor begroting 2022?</a:t>
            </a:r>
          </a:p>
          <a:p>
            <a:pPr marL="342900" lvl="0" indent="-342900" defTabSz="457200">
              <a:spcBef>
                <a:spcPct val="20000"/>
              </a:spcBef>
              <a:buSzPct val="100000"/>
              <a:buBlip>
                <a:blip r:embed="rId3"/>
              </a:buBlip>
            </a:pPr>
            <a:endParaRPr lang="nl-NL" sz="2400" dirty="0">
              <a:solidFill>
                <a:srgbClr val="455F6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56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1750" y="3501008"/>
            <a:ext cx="5418602" cy="720080"/>
          </a:xfrm>
        </p:spPr>
        <p:txBody>
          <a:bodyPr/>
          <a:lstStyle/>
          <a:p>
            <a:pPr algn="ctr"/>
            <a:r>
              <a:rPr lang="nl-NL" sz="3200" dirty="0"/>
              <a:t>Bedankt voor uw aandacht</a:t>
            </a:r>
            <a:br>
              <a:rPr lang="nl-NL" sz="3600" dirty="0"/>
            </a:br>
            <a:endParaRPr lang="nl-NL" sz="3600" dirty="0"/>
          </a:p>
        </p:txBody>
      </p:sp>
      <p:pic>
        <p:nvPicPr>
          <p:cNvPr id="12" name="Picture 6" descr="C:\Users\erik02\AppData\Local\Microsoft\Windows\Temporary Internet Files\Content.Outlook\NERZ9FQA\Zijla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1999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erik02\AppData\Local\Microsoft\Windows\Temporary Internet Files\Content.Outlook\NERZ9FQA\Jaarverslag-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47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748464" cy="756320"/>
          </a:xfrm>
        </p:spPr>
        <p:txBody>
          <a:bodyPr/>
          <a:lstStyle/>
          <a:p>
            <a:r>
              <a:rPr lang="nl-NL" sz="3600" dirty="0"/>
              <a:t>Beleidsresultaten; kg restafval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74E3483-3CDA-4A18-9EAF-C698C1A476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779844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DAA5F82-A8A4-4BD8-8089-9A06DBA55F04}"/>
              </a:ext>
            </a:extLst>
          </p:cNvPr>
          <p:cNvSpPr txBox="1">
            <a:spLocks/>
          </p:cNvSpPr>
          <p:nvPr/>
        </p:nvSpPr>
        <p:spPr bwMode="auto">
          <a:xfrm>
            <a:off x="395536" y="1088976"/>
            <a:ext cx="8136904" cy="50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32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28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24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20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20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Circulariteit; afval- en grondstoffenbeheer</a:t>
            </a:r>
          </a:p>
        </p:txBody>
      </p:sp>
      <p:pic>
        <p:nvPicPr>
          <p:cNvPr id="6" name="Afbeelding 5" descr="Restafval landelij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556792"/>
            <a:ext cx="7776864" cy="50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9145016" cy="756320"/>
          </a:xfrm>
        </p:spPr>
        <p:txBody>
          <a:bodyPr/>
          <a:lstStyle/>
          <a:p>
            <a:r>
              <a:rPr lang="nl-NL" sz="3600" dirty="0"/>
              <a:t>Beleidsresultaten; aanbod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BC1192-CF00-4609-A7D9-A68AB7802B08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6"/>
          <a:stretch>
            <a:fillRect/>
          </a:stretch>
        </p:blipFill>
        <p:spPr bwMode="auto">
          <a:xfrm>
            <a:off x="4499992" y="1988840"/>
            <a:ext cx="4376106" cy="284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Restafval Avri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916832"/>
            <a:ext cx="3228550" cy="288664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115616" y="155679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Restafval </a:t>
            </a:r>
            <a:r>
              <a:rPr lang="nl-NL" dirty="0">
                <a:sym typeface="Wingdings"/>
              </a:rPr>
              <a:t>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508104" y="1556792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Grondstoffen </a:t>
            </a:r>
            <a:r>
              <a:rPr lang="nl-NL" dirty="0">
                <a:sym typeface="Wingdings"/>
              </a:rPr>
              <a:t>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74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B5D602-4AC4-4083-8228-F22AC36150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69" y="1295400"/>
            <a:ext cx="5342203" cy="3924776"/>
          </a:xfrm>
          <a:prstGeom prst="rect">
            <a:avLst/>
          </a:prstGeom>
          <a:noFill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88CA380-D9EA-4878-B459-E59CA0D8BE82}"/>
              </a:ext>
            </a:extLst>
          </p:cNvPr>
          <p:cNvSpPr txBox="1">
            <a:spLocks/>
          </p:cNvSpPr>
          <p:nvPr/>
        </p:nvSpPr>
        <p:spPr bwMode="auto">
          <a:xfrm>
            <a:off x="381000" y="235297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84B72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3200" dirty="0"/>
              <a:t>Aanbod grondstoffen 2015-2019</a:t>
            </a:r>
          </a:p>
        </p:txBody>
      </p:sp>
    </p:spTree>
    <p:extLst>
      <p:ext uri="{BB962C8B-B14F-4D97-AF65-F5344CB8AC3E}">
        <p14:creationId xmlns:p14="http://schemas.microsoft.com/office/powerpoint/2010/main" val="114016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63A03-B4AF-4A71-84A1-ABB34729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Tariefsontwikkelingen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CD5730-9EC9-4C5B-8757-0DA804478B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4" y="1628800"/>
            <a:ext cx="4032448" cy="2952328"/>
          </a:xfrm>
          <a:prstGeom prst="rect">
            <a:avLst/>
          </a:prstGeom>
          <a:noFill/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A8FC34-4B83-471C-8812-9A35CB2221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44" y="1628800"/>
            <a:ext cx="4248472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294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B275103-B1AB-43AB-860C-8CFC99599FBD}"/>
              </a:ext>
            </a:extLst>
          </p:cNvPr>
          <p:cNvSpPr txBox="1">
            <a:spLocks/>
          </p:cNvSpPr>
          <p:nvPr/>
        </p:nvSpPr>
        <p:spPr bwMode="auto">
          <a:xfrm>
            <a:off x="381000" y="235297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84B72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3200" dirty="0"/>
              <a:t>Vervuiling grondstoffen en afkeur; voorbeeld papier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E4BE45-90CC-4F43-AD7B-5CFBD645C9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32" y="1268760"/>
            <a:ext cx="5166941" cy="30299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122D46-5E74-41F7-B2DF-88625CAF73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522" y="3504936"/>
            <a:ext cx="436044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6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25503-216D-45AF-B613-B15DBD9C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Vervuiling grondstoffen en afkeur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C088C1D-A8CF-4D29-A2CB-D14B39632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84784"/>
            <a:ext cx="8044836" cy="35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2C387B0-7BDB-4712-872A-0950AC2D95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12768" cy="4143928"/>
          </a:xfrm>
          <a:prstGeom prst="rect">
            <a:avLst/>
          </a:prstGeom>
          <a:noFill/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EE2F497-2A23-4EB3-BC3D-618433FD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015808" cy="1066800"/>
          </a:xfrm>
        </p:spPr>
        <p:txBody>
          <a:bodyPr/>
          <a:lstStyle/>
          <a:p>
            <a:r>
              <a:rPr lang="nl-NL" sz="3200" dirty="0"/>
              <a:t>Ontwikkeling kosten en baten</a:t>
            </a:r>
          </a:p>
        </p:txBody>
      </p:sp>
    </p:spTree>
    <p:extLst>
      <p:ext uri="{BB962C8B-B14F-4D97-AF65-F5344CB8AC3E}">
        <p14:creationId xmlns:p14="http://schemas.microsoft.com/office/powerpoint/2010/main" val="294612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7620000" cy="756320"/>
          </a:xfrm>
        </p:spPr>
        <p:txBody>
          <a:bodyPr/>
          <a:lstStyle/>
          <a:p>
            <a:r>
              <a:rPr lang="nl-NL" sz="3600" dirty="0"/>
              <a:t>Kadernota 2022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Beleidsmatige en financiële kaders voor begrotingsjaar 2022</a:t>
            </a:r>
          </a:p>
          <a:p>
            <a:endParaRPr lang="nl-NL" sz="2000" dirty="0"/>
          </a:p>
          <a:p>
            <a:r>
              <a:rPr lang="nl-NL" sz="2400" dirty="0"/>
              <a:t>Ter besluitvorming aan AB februari 2021 (i.p.v. ter kennisname)</a:t>
            </a:r>
          </a:p>
          <a:p>
            <a:pPr lvl="1"/>
            <a:r>
              <a:rPr lang="nl-NL" sz="2000" dirty="0"/>
              <a:t>Meer grip aan de voorkant van het begrotingsproces</a:t>
            </a:r>
          </a:p>
          <a:p>
            <a:pPr lvl="1"/>
            <a:r>
              <a:rPr lang="nl-NL" sz="2000" dirty="0"/>
              <a:t>Platformbijeenkomst als opmaat: gesprek met raadsleden</a:t>
            </a:r>
          </a:p>
          <a:p>
            <a:pPr lvl="1"/>
            <a:r>
              <a:rPr lang="nl-NL" sz="2000" dirty="0"/>
              <a:t>Advies aan </a:t>
            </a:r>
            <a:r>
              <a:rPr lang="nl-NL" sz="2000" dirty="0" err="1"/>
              <a:t>AB-leden</a:t>
            </a:r>
            <a:endParaRPr lang="nl-NL" sz="2000" dirty="0"/>
          </a:p>
          <a:p>
            <a:pPr lvl="1">
              <a:buNone/>
            </a:pPr>
            <a:endParaRPr lang="nl-NL" sz="1600" dirty="0"/>
          </a:p>
          <a:p>
            <a:r>
              <a:rPr lang="nl-NL" sz="2400" dirty="0"/>
              <a:t>Op 13 april extra raadsinformatiebijeenkomst, presentatie van en gesprek over de vertaling van de koers in de Begroting Avri; start zienswijze periode</a:t>
            </a:r>
          </a:p>
          <a:p>
            <a:pPr>
              <a:buNone/>
            </a:pPr>
            <a:endParaRPr lang="nl-NL" sz="2400" dirty="0"/>
          </a:p>
          <a:p>
            <a:endParaRPr lang="nl-NL" sz="2400" dirty="0"/>
          </a:p>
          <a:p>
            <a:pPr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6641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61700-9D4A-4E34-9A39-6003692B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015808" cy="1066800"/>
          </a:xfrm>
        </p:spPr>
        <p:txBody>
          <a:bodyPr/>
          <a:lstStyle/>
          <a:p>
            <a:r>
              <a:rPr lang="nl-NL" sz="3200" dirty="0"/>
              <a:t>Ontwikkeling begroting 2019-2021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0D17CA-64D8-4C1B-9EFC-B982E23A18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4481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04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61700-9D4A-4E34-9A39-6003692B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015808" cy="1066800"/>
          </a:xfrm>
        </p:spPr>
        <p:txBody>
          <a:bodyPr/>
          <a:lstStyle/>
          <a:p>
            <a:r>
              <a:rPr lang="nl-NL" sz="3200" dirty="0"/>
              <a:t>Ontwikkeling gemiddelde tarieven AVH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D58879-EDFE-48A1-8D26-3B6C50149C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5594"/>
            <a:ext cx="7632848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96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61700-9D4A-4E34-9A39-6003692B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015808" cy="1066800"/>
          </a:xfrm>
        </p:spPr>
        <p:txBody>
          <a:bodyPr/>
          <a:lstStyle/>
          <a:p>
            <a:r>
              <a:rPr lang="nl-NL" sz="3200" dirty="0"/>
              <a:t>Ontwikkeling weerstandsvermogen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27DAE0-7C1E-4241-9BB2-B055FFC829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015808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17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7F44B-6A38-414D-B1FC-437FFBF2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871792" cy="1066800"/>
          </a:xfrm>
        </p:spPr>
        <p:txBody>
          <a:bodyPr/>
          <a:lstStyle/>
          <a:p>
            <a:r>
              <a:rPr lang="nl-NL" dirty="0"/>
              <a:t>Concentratie 0-aanbieders 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644D2A-F6FC-4247-9052-DB98F79B3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6863680" cy="41148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 met tekst, kaart&#10;&#10;Automatisch gegenereerde beschrijving">
            <a:extLst>
              <a:ext uri="{FF2B5EF4-FFF2-40B4-BE49-F238E27FC236}">
                <a16:creationId xmlns:a16="http://schemas.microsoft.com/office/drawing/2014/main" id="{3F27A9FE-3C23-4F1A-8DBF-6989973CC4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947750"/>
            <a:ext cx="7620000" cy="49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760"/>
            <a:ext cx="8136904" cy="3816424"/>
          </a:xfrm>
        </p:spPr>
        <p:txBody>
          <a:bodyPr/>
          <a:lstStyle/>
          <a:p>
            <a:r>
              <a:rPr lang="nl-NL" sz="2400" dirty="0"/>
              <a:t>Koers en kaders, terug- en vooruitblik</a:t>
            </a:r>
          </a:p>
          <a:p>
            <a:endParaRPr lang="nl-NL" sz="2400" dirty="0"/>
          </a:p>
          <a:p>
            <a:r>
              <a:rPr lang="nl-NL" sz="2400" dirty="0"/>
              <a:t>Trendbreuk:</a:t>
            </a:r>
          </a:p>
          <a:p>
            <a:pPr lvl="1"/>
            <a:r>
              <a:rPr lang="nl-NL" sz="2000" dirty="0"/>
              <a:t>2018-2019:	</a:t>
            </a:r>
            <a:r>
              <a:rPr lang="nl-NL" sz="2000" dirty="0">
                <a:sym typeface="Wingdings" panose="05000000000000000000" pitchFamily="2" charset="2"/>
              </a:rPr>
              <a:t>minder restafval (verbranden)</a:t>
            </a:r>
            <a:endParaRPr lang="nl-NL" sz="2000" dirty="0"/>
          </a:p>
          <a:p>
            <a:pPr lvl="1"/>
            <a:r>
              <a:rPr lang="nl-NL" sz="2000" dirty="0"/>
              <a:t>2020-2021:	+ betere kwaliteit grondstoffen (circulariteit)</a:t>
            </a:r>
          </a:p>
          <a:p>
            <a:pPr lvl="1"/>
            <a:r>
              <a:rPr lang="nl-NL" sz="2000" dirty="0"/>
              <a:t>2021-2025:	+ prijsstabiliteit &amp; kostenbeheersing</a:t>
            </a:r>
          </a:p>
        </p:txBody>
      </p:sp>
    </p:spTree>
    <p:extLst>
      <p:ext uri="{BB962C8B-B14F-4D97-AF65-F5344CB8AC3E}">
        <p14:creationId xmlns:p14="http://schemas.microsoft.com/office/powerpoint/2010/main" val="101547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D6F71-7C69-4B45-B1B6-A42963FA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Visie en hoofddoelen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3CD28C-AD43-444E-B3C4-61CEE21C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58044"/>
            <a:ext cx="7620000" cy="4941912"/>
          </a:xfrm>
        </p:spPr>
        <p:txBody>
          <a:bodyPr/>
          <a:lstStyle/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Circulariteit; investeren in verbeteren kwaliteit</a:t>
            </a:r>
            <a:br>
              <a:rPr lang="nl-NL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van grondstoffen</a:t>
            </a:r>
          </a:p>
          <a:p>
            <a:r>
              <a:rPr lang="nl-NL" sz="2400" dirty="0"/>
              <a:t>Investeren in voorspelbaarheid; prijsstabiliteit</a:t>
            </a:r>
            <a:br>
              <a:rPr lang="nl-NL" sz="2400" dirty="0"/>
            </a:br>
            <a:r>
              <a:rPr lang="nl-NL" sz="2400" dirty="0"/>
              <a:t>en kostenbeheersing</a:t>
            </a:r>
          </a:p>
          <a:p>
            <a:pPr lvl="1"/>
            <a:r>
              <a:rPr lang="nl-NL" sz="2000" dirty="0"/>
              <a:t>Vergroten invloed op de keten </a:t>
            </a:r>
            <a:r>
              <a:rPr lang="nl-NL" sz="2000" dirty="0">
                <a:solidFill>
                  <a:srgbClr val="84B728"/>
                </a:solidFill>
              </a:rPr>
              <a:t>*)</a:t>
            </a:r>
          </a:p>
          <a:p>
            <a:pPr lvl="1"/>
            <a:r>
              <a:rPr lang="nl-NL" sz="2000" dirty="0"/>
              <a:t>Verbetering weerstandsvermogen</a:t>
            </a:r>
          </a:p>
          <a:p>
            <a:pPr lvl="1"/>
            <a:r>
              <a:rPr lang="nl-NL" sz="2000" dirty="0"/>
              <a:t>robuuste, wendbare bedrijfsvoering</a:t>
            </a: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Leefbaarheid; continueren partnerschap IBOR</a:t>
            </a:r>
            <a:br>
              <a:rPr lang="nl-NL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en handhaving</a:t>
            </a: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Duurzaamheid; financiële bijdrage Solarpark?</a:t>
            </a: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Regionaal betrokken; verbinding bedrijfsleven</a:t>
            </a:r>
            <a:br>
              <a:rPr lang="nl-NL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en positief resultaat</a:t>
            </a:r>
          </a:p>
        </p:txBody>
      </p:sp>
      <p:pic>
        <p:nvPicPr>
          <p:cNvPr id="7" name="Graphic 6" descr="Label">
            <a:extLst>
              <a:ext uri="{FF2B5EF4-FFF2-40B4-BE49-F238E27FC236}">
                <a16:creationId xmlns:a16="http://schemas.microsoft.com/office/drawing/2014/main" id="{79C698BD-C9AA-435D-AEDB-218069C9C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7888" y="2052614"/>
            <a:ext cx="603448" cy="603448"/>
          </a:xfrm>
          <a:prstGeom prst="rect">
            <a:avLst/>
          </a:prstGeom>
        </p:spPr>
      </p:pic>
      <p:pic>
        <p:nvPicPr>
          <p:cNvPr id="9" name="Graphic 8" descr="Loofboom">
            <a:extLst>
              <a:ext uri="{FF2B5EF4-FFF2-40B4-BE49-F238E27FC236}">
                <a16:creationId xmlns:a16="http://schemas.microsoft.com/office/drawing/2014/main" id="{FB5D8D83-0237-44A3-83AE-5FA8B87D8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7888" y="3663774"/>
            <a:ext cx="603448" cy="603448"/>
          </a:xfrm>
          <a:prstGeom prst="rect">
            <a:avLst/>
          </a:prstGeom>
        </p:spPr>
      </p:pic>
      <p:pic>
        <p:nvPicPr>
          <p:cNvPr id="11" name="Graphic 10" descr="Glimlachend gezicht zonder opvulling">
            <a:extLst>
              <a:ext uri="{FF2B5EF4-FFF2-40B4-BE49-F238E27FC236}">
                <a16:creationId xmlns:a16="http://schemas.microsoft.com/office/drawing/2014/main" id="{D9FBBE13-713F-4A8C-81E3-DF2C9E3DFB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7888" y="4810106"/>
            <a:ext cx="603448" cy="603448"/>
          </a:xfrm>
          <a:prstGeom prst="rect">
            <a:avLst/>
          </a:prstGeom>
        </p:spPr>
      </p:pic>
      <p:pic>
        <p:nvPicPr>
          <p:cNvPr id="13" name="Graphic 12" descr="Duurzaamheid">
            <a:extLst>
              <a:ext uri="{FF2B5EF4-FFF2-40B4-BE49-F238E27FC236}">
                <a16:creationId xmlns:a16="http://schemas.microsoft.com/office/drawing/2014/main" id="{3AF4922E-EFCA-40F2-B8A8-E692A694B3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7888" y="945246"/>
            <a:ext cx="603448" cy="6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D6F71-7C69-4B45-B1B6-A42963FA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Vergroten invloed op de keten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F9D20B-28B2-48D5-BF0D-21C4B42B4D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/>
          <a:stretch/>
        </p:blipFill>
        <p:spPr>
          <a:xfrm>
            <a:off x="1979712" y="836712"/>
            <a:ext cx="4852815" cy="50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D6F71-7C69-4B45-B1B6-A42963FA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‘Grip’</a:t>
            </a:r>
          </a:p>
        </p:txBody>
      </p:sp>
      <p:pic>
        <p:nvPicPr>
          <p:cNvPr id="7" name="Graphic 6" descr="Label">
            <a:extLst>
              <a:ext uri="{FF2B5EF4-FFF2-40B4-BE49-F238E27FC236}">
                <a16:creationId xmlns:a16="http://schemas.microsoft.com/office/drawing/2014/main" id="{79C698BD-C9AA-435D-AEDB-218069C9C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0352" y="260648"/>
            <a:ext cx="603448" cy="60344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11170" y="1052736"/>
            <a:ext cx="893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Circulariteit 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nl-NL" dirty="0"/>
              <a:t>  Leefbaarheid 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nl-NL" dirty="0"/>
              <a:t>  </a:t>
            </a:r>
            <a:r>
              <a:rPr lang="nl-NL" b="1" dirty="0"/>
              <a:t>Voorspelbaarheid </a:t>
            </a:r>
            <a:r>
              <a:rPr lang="nl-NL" dirty="0"/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nl-NL" dirty="0"/>
              <a:t>  </a:t>
            </a:r>
            <a:r>
              <a:rPr lang="nl-NL" dirty="0" err="1"/>
              <a:t>Inclusiviteit</a:t>
            </a:r>
            <a:r>
              <a:rPr lang="nl-NL" dirty="0"/>
              <a:t> 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nl-NL" dirty="0"/>
              <a:t>  Van en voor regio</a:t>
            </a:r>
          </a:p>
        </p:txBody>
      </p:sp>
      <p:grpSp>
        <p:nvGrpSpPr>
          <p:cNvPr id="3" name="Groep 12"/>
          <p:cNvGrpSpPr/>
          <p:nvPr/>
        </p:nvGrpSpPr>
        <p:grpSpPr>
          <a:xfrm>
            <a:off x="2875466" y="1772816"/>
            <a:ext cx="3096344" cy="1008112"/>
            <a:chOff x="2915816" y="1988840"/>
            <a:chExt cx="3096344" cy="1008112"/>
          </a:xfrm>
        </p:grpSpPr>
        <p:sp>
          <p:nvSpPr>
            <p:cNvPr id="9" name="Cilinder 8"/>
            <p:cNvSpPr/>
            <p:nvPr/>
          </p:nvSpPr>
          <p:spPr>
            <a:xfrm>
              <a:off x="2915816" y="1988840"/>
              <a:ext cx="3096344" cy="1008112"/>
            </a:xfrm>
            <a:prstGeom prst="can">
              <a:avLst>
                <a:gd name="adj" fmla="val 4484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3995936" y="198884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G R I P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275856" y="2564904"/>
              <a:ext cx="2476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Prijsstabiliteit &amp; kostenbeheersing</a:t>
              </a:r>
            </a:p>
          </p:txBody>
        </p:sp>
      </p:grpSp>
      <p:grpSp>
        <p:nvGrpSpPr>
          <p:cNvPr id="4" name="Groep 23"/>
          <p:cNvGrpSpPr/>
          <p:nvPr/>
        </p:nvGrpSpPr>
        <p:grpSpPr>
          <a:xfrm>
            <a:off x="787234" y="2996956"/>
            <a:ext cx="2160240" cy="3600395"/>
            <a:chOff x="3019027" y="1988840"/>
            <a:chExt cx="3096344" cy="1575172"/>
          </a:xfrm>
        </p:grpSpPr>
        <p:sp>
          <p:nvSpPr>
            <p:cNvPr id="25" name="Cilinder 24"/>
            <p:cNvSpPr/>
            <p:nvPr/>
          </p:nvSpPr>
          <p:spPr>
            <a:xfrm>
              <a:off x="3019027" y="1988840"/>
              <a:ext cx="3096344" cy="1575172"/>
            </a:xfrm>
            <a:prstGeom prst="can">
              <a:avLst>
                <a:gd name="adj" fmla="val 25827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3019027" y="1988840"/>
              <a:ext cx="30963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Inwoners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3019027" y="2282871"/>
              <a:ext cx="3096344" cy="109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nl-NL" sz="1200" i="1" u="sng" dirty="0"/>
                <a:t>INDIVIDUEEL</a:t>
              </a:r>
            </a:p>
            <a:p>
              <a:pPr>
                <a:buFontTx/>
                <a:buChar char="-"/>
              </a:pPr>
              <a:r>
                <a:rPr lang="nl-NL" sz="1200" dirty="0"/>
                <a:t>Informatie en educatie</a:t>
              </a:r>
            </a:p>
            <a:p>
              <a:pPr>
                <a:buFontTx/>
                <a:buChar char="-"/>
              </a:pPr>
              <a:r>
                <a:rPr lang="nl-NL" sz="1200" dirty="0"/>
                <a:t>Afvalcoaches</a:t>
              </a:r>
            </a:p>
            <a:p>
              <a:pPr>
                <a:buFontTx/>
                <a:buChar char="-"/>
              </a:pPr>
              <a:r>
                <a:rPr lang="nl-NL" sz="1200" dirty="0"/>
                <a:t>Maatwerk dienstverlening </a:t>
              </a:r>
            </a:p>
            <a:p>
              <a:pPr>
                <a:buFontTx/>
                <a:buChar char="-"/>
              </a:pPr>
              <a:r>
                <a:rPr lang="nl-NL" sz="1200" dirty="0" err="1"/>
                <a:t>Avri</a:t>
              </a:r>
              <a:r>
                <a:rPr lang="nl-NL" sz="1200" dirty="0"/>
                <a:t>-app: inzicht, melding, participatie, dienstverlening</a:t>
              </a:r>
            </a:p>
            <a:p>
              <a:pPr>
                <a:buFontTx/>
                <a:buChar char="-"/>
              </a:pPr>
              <a:endParaRPr lang="nl-NL" sz="1200" dirty="0"/>
            </a:p>
            <a:p>
              <a:pPr>
                <a:buFontTx/>
                <a:buChar char="-"/>
              </a:pPr>
              <a:r>
                <a:rPr lang="nl-NL" sz="1200" i="1" u="sng" dirty="0"/>
                <a:t>COLLECTIEF</a:t>
              </a:r>
            </a:p>
            <a:p>
              <a:pPr>
                <a:buFontTx/>
                <a:buChar char="-"/>
              </a:pPr>
              <a:r>
                <a:rPr lang="nl-NL" sz="1200" dirty="0" err="1"/>
                <a:t>Communicatie-campagnes</a:t>
              </a:r>
              <a:endParaRPr lang="nl-NL" sz="1200" dirty="0"/>
            </a:p>
            <a:p>
              <a:pPr>
                <a:buFontTx/>
                <a:buChar char="-"/>
              </a:pPr>
              <a:r>
                <a:rPr lang="nl-NL" sz="1200" dirty="0"/>
                <a:t>Afvaltoerisme (buiten regio, via bedrijfsafval, in openbare prullenbakken) aanpakken</a:t>
              </a:r>
            </a:p>
            <a:p>
              <a:pPr>
                <a:buFontTx/>
                <a:buChar char="-"/>
              </a:pPr>
              <a:endParaRPr lang="nl-NL" sz="1200" dirty="0"/>
            </a:p>
          </p:txBody>
        </p:sp>
      </p:grpSp>
      <p:grpSp>
        <p:nvGrpSpPr>
          <p:cNvPr id="5" name="Groep 27"/>
          <p:cNvGrpSpPr/>
          <p:nvPr/>
        </p:nvGrpSpPr>
        <p:grpSpPr>
          <a:xfrm>
            <a:off x="3379522" y="3068961"/>
            <a:ext cx="2232248" cy="3528392"/>
            <a:chOff x="2915816" y="2020344"/>
            <a:chExt cx="3199555" cy="1543672"/>
          </a:xfrm>
        </p:grpSpPr>
        <p:sp>
          <p:nvSpPr>
            <p:cNvPr id="29" name="Cilinder 28"/>
            <p:cNvSpPr/>
            <p:nvPr/>
          </p:nvSpPr>
          <p:spPr>
            <a:xfrm>
              <a:off x="2915816" y="2020344"/>
              <a:ext cx="3096344" cy="1543672"/>
            </a:xfrm>
            <a:prstGeom prst="can">
              <a:avLst>
                <a:gd name="adj" fmla="val 25827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3019027" y="2020344"/>
              <a:ext cx="3096344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Markt</a:t>
              </a: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3019027" y="2282872"/>
              <a:ext cx="3096344" cy="11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nl-NL" sz="1200" i="1" u="sng" dirty="0"/>
                <a:t>MINDER VERVUILING</a:t>
              </a:r>
            </a:p>
            <a:p>
              <a:pPr>
                <a:buFontTx/>
                <a:buChar char="-"/>
              </a:pPr>
              <a:r>
                <a:rPr lang="nl-NL" sz="1200" dirty="0"/>
                <a:t>Minder verwerkingskosten</a:t>
              </a:r>
            </a:p>
            <a:p>
              <a:pPr>
                <a:buFontTx/>
                <a:buChar char="-"/>
              </a:pPr>
              <a:endParaRPr lang="nl-NL" sz="1200" dirty="0"/>
            </a:p>
            <a:p>
              <a:pPr>
                <a:buFontTx/>
                <a:buChar char="-"/>
              </a:pPr>
              <a:endParaRPr lang="nl-NL" sz="1200" dirty="0"/>
            </a:p>
            <a:p>
              <a:pPr>
                <a:buFontTx/>
                <a:buChar char="-"/>
              </a:pPr>
              <a:r>
                <a:rPr lang="nl-NL" sz="1200" i="1" u="sng" dirty="0"/>
                <a:t>MEER WAARDE</a:t>
              </a:r>
            </a:p>
            <a:p>
              <a:pPr>
                <a:buFontTx/>
                <a:buChar char="-"/>
              </a:pPr>
              <a:r>
                <a:rPr lang="nl-NL" sz="1200" dirty="0"/>
                <a:t>Bewerken </a:t>
              </a:r>
              <a:r>
                <a:rPr lang="nl-NL" sz="1200" dirty="0" err="1"/>
                <a:t>focus-fractie</a:t>
              </a:r>
              <a:r>
                <a:rPr lang="nl-NL" sz="1200" dirty="0"/>
                <a:t>: </a:t>
              </a:r>
              <a:r>
                <a:rPr lang="nl-NL" sz="1200" dirty="0" err="1"/>
                <a:t>gft</a:t>
              </a:r>
              <a:endParaRPr lang="nl-NL" sz="1200" dirty="0"/>
            </a:p>
            <a:p>
              <a:pPr>
                <a:buFontTx/>
                <a:buChar char="-"/>
              </a:pPr>
              <a:r>
                <a:rPr lang="nl-NL" sz="1200" dirty="0"/>
                <a:t>Zeven/sorteren overige fracties: textiel / plastic / …</a:t>
              </a:r>
            </a:p>
            <a:p>
              <a:pPr>
                <a:buFontTx/>
                <a:buChar char="-"/>
              </a:pPr>
              <a:r>
                <a:rPr lang="nl-NL" sz="1200" dirty="0"/>
                <a:t>Businesscases &amp; projecten (</a:t>
              </a:r>
              <a:r>
                <a:rPr lang="nl-NL" sz="1200" dirty="0" err="1"/>
                <a:t>oa</a:t>
              </a:r>
              <a:r>
                <a:rPr lang="nl-NL" sz="1200" dirty="0"/>
                <a:t>. </a:t>
              </a:r>
              <a:r>
                <a:rPr lang="nl-NL" sz="1200" dirty="0" err="1"/>
                <a:t>RegioDeal</a:t>
              </a:r>
              <a:r>
                <a:rPr lang="nl-NL" sz="1200" dirty="0"/>
                <a:t>)</a:t>
              </a:r>
            </a:p>
            <a:p>
              <a:pPr>
                <a:buFontTx/>
                <a:buChar char="-"/>
              </a:pPr>
              <a:endParaRPr lang="nl-NL" sz="1200" dirty="0"/>
            </a:p>
            <a:p>
              <a:pPr>
                <a:buFontTx/>
                <a:buChar char="-"/>
              </a:pPr>
              <a:endParaRPr lang="nl-NL" sz="1200" dirty="0"/>
            </a:p>
            <a:p>
              <a:pPr>
                <a:buFontTx/>
                <a:buChar char="-"/>
              </a:pPr>
              <a:r>
                <a:rPr lang="nl-NL" sz="1200" i="1" u="sng" dirty="0"/>
                <a:t>OVERIGE INKOMSTEN</a:t>
              </a:r>
            </a:p>
            <a:p>
              <a:pPr>
                <a:buFontTx/>
                <a:buChar char="-"/>
              </a:pPr>
              <a:r>
                <a:rPr lang="nl-NL" sz="1200" dirty="0"/>
                <a:t>Bedrijfsafval / </a:t>
              </a:r>
              <a:r>
                <a:rPr lang="nl-NL" sz="1200" dirty="0" err="1"/>
                <a:t>solar</a:t>
              </a:r>
              <a:r>
                <a:rPr lang="nl-NL" sz="1200" dirty="0"/>
                <a:t> / huur</a:t>
              </a:r>
            </a:p>
          </p:txBody>
        </p:sp>
      </p:grpSp>
      <p:grpSp>
        <p:nvGrpSpPr>
          <p:cNvPr id="8" name="Groep 31"/>
          <p:cNvGrpSpPr/>
          <p:nvPr/>
        </p:nvGrpSpPr>
        <p:grpSpPr>
          <a:xfrm>
            <a:off x="5971810" y="3068956"/>
            <a:ext cx="2160240" cy="3456389"/>
            <a:chOff x="3019027" y="1988840"/>
            <a:chExt cx="3096344" cy="1512171"/>
          </a:xfrm>
        </p:grpSpPr>
        <p:sp>
          <p:nvSpPr>
            <p:cNvPr id="33" name="Cilinder 32"/>
            <p:cNvSpPr/>
            <p:nvPr/>
          </p:nvSpPr>
          <p:spPr>
            <a:xfrm>
              <a:off x="3019027" y="1988842"/>
              <a:ext cx="3096344" cy="1512169"/>
            </a:xfrm>
            <a:prstGeom prst="can">
              <a:avLst>
                <a:gd name="adj" fmla="val 25827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3019027" y="1988840"/>
              <a:ext cx="3096344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Organisatie</a:t>
              </a: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3019027" y="2282875"/>
              <a:ext cx="3096344" cy="11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nl-NL" sz="1200" i="1" u="sng" dirty="0"/>
                <a:t>UITVOERINGSKOSTEN</a:t>
              </a:r>
            </a:p>
            <a:p>
              <a:pPr>
                <a:buFontTx/>
                <a:buChar char="-"/>
              </a:pPr>
              <a:r>
                <a:rPr lang="nl-NL" sz="1200" dirty="0" err="1"/>
                <a:t>Benchmark</a:t>
              </a:r>
              <a:r>
                <a:rPr lang="nl-NL" sz="1200" dirty="0"/>
                <a:t> NVRD / COELO / extern</a:t>
              </a:r>
            </a:p>
            <a:p>
              <a:pPr>
                <a:buFontTx/>
                <a:buChar char="-"/>
              </a:pPr>
              <a:endParaRPr lang="nl-NL" sz="1200" dirty="0"/>
            </a:p>
            <a:p>
              <a:pPr>
                <a:buFontTx/>
                <a:buChar char="-"/>
              </a:pPr>
              <a:r>
                <a:rPr lang="nl-NL" sz="1200" i="1" u="sng" dirty="0"/>
                <a:t>ORGANISATIE ONTWIKKELING</a:t>
              </a:r>
            </a:p>
            <a:p>
              <a:pPr>
                <a:buFontTx/>
                <a:buChar char="-"/>
              </a:pPr>
              <a:r>
                <a:rPr lang="nl-NL" sz="1200" dirty="0"/>
                <a:t>Nieuwe koers, anders denken</a:t>
              </a:r>
            </a:p>
            <a:p>
              <a:pPr>
                <a:buFontTx/>
                <a:buChar char="-"/>
              </a:pPr>
              <a:endParaRPr lang="nl-NL" sz="1200" dirty="0"/>
            </a:p>
            <a:p>
              <a:pPr>
                <a:buFontTx/>
                <a:buChar char="-"/>
              </a:pPr>
              <a:r>
                <a:rPr lang="nl-NL" sz="1200" i="1" u="sng" dirty="0"/>
                <a:t>DATAGESTUURD WERKEN</a:t>
              </a:r>
            </a:p>
            <a:p>
              <a:pPr>
                <a:buFontTx/>
                <a:buChar char="-"/>
              </a:pPr>
              <a:r>
                <a:rPr lang="nl-NL" sz="1200" dirty="0"/>
                <a:t>Efficiënt en op maat</a:t>
              </a:r>
            </a:p>
            <a:p>
              <a:pPr>
                <a:buFontTx/>
                <a:buChar char="-"/>
              </a:pPr>
              <a:r>
                <a:rPr lang="nl-NL" sz="1200" dirty="0"/>
                <a:t>Maatwerk / pluspakket: </a:t>
              </a:r>
              <a:r>
                <a:rPr lang="nl-NL" sz="1200" dirty="0" err="1"/>
                <a:t>inco</a:t>
              </a:r>
              <a:r>
                <a:rPr lang="nl-NL" sz="1200" dirty="0"/>
                <a:t>, papier, </a:t>
              </a:r>
              <a:r>
                <a:rPr lang="nl-NL" sz="1200" dirty="0" err="1"/>
                <a:t>gft</a:t>
              </a:r>
              <a:r>
                <a:rPr lang="nl-NL" sz="1200" dirty="0"/>
                <a:t>, zorg,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29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818" y="177810"/>
            <a:ext cx="7620000" cy="756320"/>
          </a:xfrm>
        </p:spPr>
        <p:txBody>
          <a:bodyPr/>
          <a:lstStyle/>
          <a:p>
            <a:r>
              <a:rPr lang="nl-NL" sz="3600" dirty="0"/>
              <a:t>Ontwikkelingen</a:t>
            </a:r>
            <a:endParaRPr lang="nl-NL" sz="36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836712"/>
            <a:ext cx="8159824" cy="4653880"/>
          </a:xfrm>
        </p:spPr>
        <p:txBody>
          <a:bodyPr/>
          <a:lstStyle/>
          <a:p>
            <a:r>
              <a:rPr lang="nl-NL" sz="2400" dirty="0"/>
              <a:t>Van Afval Naar Grondstof (VANG)</a:t>
            </a:r>
          </a:p>
          <a:p>
            <a:pPr lvl="1"/>
            <a:r>
              <a:rPr lang="nl-NL" sz="2000" dirty="0"/>
              <a:t>Doorontwikkeling beleid binnen kaders</a:t>
            </a:r>
          </a:p>
          <a:p>
            <a:pPr lvl="1"/>
            <a:r>
              <a:rPr lang="nl-NL" sz="2000" dirty="0"/>
              <a:t>Ontwikkelen aanvullend beleid</a:t>
            </a:r>
          </a:p>
          <a:p>
            <a:pPr lvl="1"/>
            <a:r>
              <a:rPr lang="nl-NL" sz="2000" dirty="0"/>
              <a:t>Beleid luiers/incontinentiemateriaal</a:t>
            </a:r>
          </a:p>
          <a:p>
            <a:pPr lvl="1"/>
            <a:r>
              <a:rPr lang="nl-NL" sz="2000" dirty="0"/>
              <a:t>Ontwikkeling milieustraten</a:t>
            </a:r>
            <a:endParaRPr lang="nl-NL" sz="1200" dirty="0"/>
          </a:p>
          <a:p>
            <a:r>
              <a:rPr lang="nl-NL" sz="2400" dirty="0"/>
              <a:t>(Prijs)ontwikkelingen grondstoffenmarkt</a:t>
            </a:r>
          </a:p>
          <a:p>
            <a:pPr lvl="1"/>
            <a:r>
              <a:rPr lang="nl-NL" sz="2000" dirty="0"/>
              <a:t>Dalende prijzen, afhankelijk van internationale markten</a:t>
            </a:r>
          </a:p>
          <a:p>
            <a:pPr lvl="1"/>
            <a:r>
              <a:rPr lang="nl-NL" sz="2000" dirty="0"/>
              <a:t>CO2 Heffing</a:t>
            </a:r>
          </a:p>
          <a:p>
            <a:r>
              <a:rPr lang="nl-NL" sz="2400" dirty="0"/>
              <a:t>Beheer openbare ruimte (IBOR) &amp; Handhaving</a:t>
            </a:r>
          </a:p>
          <a:p>
            <a:pPr lvl="1"/>
            <a:r>
              <a:rPr lang="nl-NL" sz="2000" dirty="0"/>
              <a:t>Robuust dienstenpakket</a:t>
            </a:r>
          </a:p>
          <a:p>
            <a:pPr lvl="1"/>
            <a:r>
              <a:rPr lang="nl-NL" sz="2000" dirty="0"/>
              <a:t>Regionaal kenniscentrum gemeenten</a:t>
            </a:r>
          </a:p>
          <a:p>
            <a:pPr lvl="1"/>
            <a:r>
              <a:rPr lang="nl-NL" sz="2000" dirty="0"/>
              <a:t>Meer dienstverlening op maat: input maatwerk-GR</a:t>
            </a:r>
          </a:p>
          <a:p>
            <a:pPr lvl="1"/>
            <a:r>
              <a:rPr lang="nl-NL" sz="2000" dirty="0"/>
              <a:t>Uitvoerder handhavingsbeleid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8186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978" y="332656"/>
            <a:ext cx="7620000" cy="756320"/>
          </a:xfrm>
        </p:spPr>
        <p:txBody>
          <a:bodyPr/>
          <a:lstStyle/>
          <a:p>
            <a:r>
              <a:rPr lang="nl-NL" sz="3600" dirty="0"/>
              <a:t>Producten en diensten</a:t>
            </a:r>
            <a:endParaRPr lang="nl-NL" sz="36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295400"/>
            <a:ext cx="8159824" cy="4653880"/>
          </a:xfrm>
        </p:spPr>
        <p:txBody>
          <a:bodyPr/>
          <a:lstStyle/>
          <a:p>
            <a:r>
              <a:rPr lang="nl-NL" sz="2400" dirty="0"/>
              <a:t>Inzamelen en verwerken van huishoudelijke afvalstromen en grondstoffen </a:t>
            </a:r>
          </a:p>
          <a:p>
            <a:pPr lvl="1"/>
            <a:r>
              <a:rPr lang="nl-NL" sz="2000" dirty="0"/>
              <a:t>efficiënt en effectief </a:t>
            </a:r>
          </a:p>
          <a:p>
            <a:pPr lvl="1"/>
            <a:r>
              <a:rPr lang="nl-NL" sz="2000" dirty="0"/>
              <a:t>Informeren, stimuleren, inspireren</a:t>
            </a:r>
          </a:p>
          <a:p>
            <a:pPr lvl="1"/>
            <a:r>
              <a:rPr lang="nl-NL" sz="2000" dirty="0"/>
              <a:t>circulariteit</a:t>
            </a:r>
          </a:p>
          <a:p>
            <a:r>
              <a:rPr lang="nl-NL" sz="2000" dirty="0"/>
              <a:t>Aanvullende dienstverlening voor gemeenten</a:t>
            </a:r>
          </a:p>
          <a:p>
            <a:pPr lvl="1"/>
            <a:r>
              <a:rPr lang="nl-NL" sz="1600" dirty="0"/>
              <a:t>onderhoudstaken op verschillende gebieden</a:t>
            </a:r>
          </a:p>
          <a:p>
            <a:pPr lvl="1"/>
            <a:r>
              <a:rPr lang="nl-NL" sz="1600" dirty="0"/>
              <a:t>Vakinhoudelijke advisering</a:t>
            </a:r>
          </a:p>
          <a:p>
            <a:r>
              <a:rPr lang="nl-NL" sz="2000" dirty="0"/>
              <a:t>Handhaving openbare ruimte (APV+):</a:t>
            </a:r>
          </a:p>
          <a:p>
            <a:pPr lvl="1"/>
            <a:r>
              <a:rPr lang="nl-NL" sz="1600" dirty="0"/>
              <a:t> onmisbare schakel bij ‘Schoon, Heel en Veilig’</a:t>
            </a:r>
          </a:p>
          <a:p>
            <a:r>
              <a:rPr lang="nl-NL" sz="2000" dirty="0"/>
              <a:t>Bedrijfsafval: </a:t>
            </a:r>
          </a:p>
          <a:p>
            <a:pPr lvl="1"/>
            <a:r>
              <a:rPr lang="nl-NL" sz="1600" dirty="0"/>
              <a:t>maatschappelijke betrokkenheid door verbinding met regionaal bedrijfsleven</a:t>
            </a:r>
          </a:p>
        </p:txBody>
      </p:sp>
    </p:spTree>
    <p:extLst>
      <p:ext uri="{BB962C8B-B14F-4D97-AF65-F5344CB8AC3E}">
        <p14:creationId xmlns:p14="http://schemas.microsoft.com/office/powerpoint/2010/main" val="361403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A45BA-FB41-40D9-A96B-67794FBF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087816" cy="1066800"/>
          </a:xfrm>
        </p:spPr>
        <p:txBody>
          <a:bodyPr/>
          <a:lstStyle/>
          <a:p>
            <a:r>
              <a:rPr lang="nl-NL" sz="3600" dirty="0"/>
              <a:t>Bedrijfsvoering; financiële stabiliteit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751EF9-372F-48FF-8965-743E8BD99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0728"/>
            <a:ext cx="7620000" cy="4509864"/>
          </a:xfrm>
        </p:spPr>
        <p:txBody>
          <a:bodyPr/>
          <a:lstStyle/>
          <a:p>
            <a:r>
              <a:rPr lang="nl-NL" sz="2400" dirty="0"/>
              <a:t>Weerstandsvermogen</a:t>
            </a:r>
          </a:p>
          <a:p>
            <a:pPr lvl="1"/>
            <a:r>
              <a:rPr lang="nl-NL" sz="2000" dirty="0"/>
              <a:t>Aanvulling via tarieven handhaven</a:t>
            </a:r>
          </a:p>
          <a:p>
            <a:pPr lvl="1"/>
            <a:r>
              <a:rPr lang="nl-NL" sz="2000" dirty="0"/>
              <a:t>robuuste en wendbare bedrijfsvoering </a:t>
            </a:r>
          </a:p>
          <a:p>
            <a:r>
              <a:rPr lang="nl-NL" sz="2400" dirty="0"/>
              <a:t>Efficiënte bedrijfsvoering</a:t>
            </a:r>
          </a:p>
          <a:p>
            <a:pPr lvl="1"/>
            <a:r>
              <a:rPr lang="nl-NL" sz="2000" dirty="0"/>
              <a:t>Maatschappelijke behoeftes, maar ook wettelijke ontwikkelingen, zijn bepalend </a:t>
            </a:r>
          </a:p>
          <a:p>
            <a:r>
              <a:rPr lang="nl-NL" sz="2400" dirty="0"/>
              <a:t>Duurzaam inzetbare medewerkers</a:t>
            </a:r>
          </a:p>
          <a:p>
            <a:pPr lvl="1"/>
            <a:r>
              <a:rPr lang="nl-NL" sz="2000" dirty="0"/>
              <a:t>Vitaliteit, leren en veiligheid</a:t>
            </a:r>
          </a:p>
          <a:p>
            <a:pPr lvl="1"/>
            <a:r>
              <a:rPr lang="nl-NL" sz="2000" dirty="0"/>
              <a:t>-	Strategische personeelsplanning</a:t>
            </a:r>
          </a:p>
          <a:p>
            <a:r>
              <a:rPr lang="nl-NL" sz="2400" dirty="0"/>
              <a:t>Trendbreuk</a:t>
            </a:r>
          </a:p>
          <a:p>
            <a:pPr lvl="1"/>
            <a:r>
              <a:rPr lang="nl-NL" sz="2000" dirty="0"/>
              <a:t>In gesprek over kansen</a:t>
            </a:r>
          </a:p>
          <a:p>
            <a:pPr lvl="1"/>
            <a:r>
              <a:rPr lang="nl-NL" sz="2000" dirty="0"/>
              <a:t>‘Samen’ en ‘Verbinden’ </a:t>
            </a:r>
          </a:p>
        </p:txBody>
      </p:sp>
    </p:spTree>
    <p:extLst>
      <p:ext uri="{BB962C8B-B14F-4D97-AF65-F5344CB8AC3E}">
        <p14:creationId xmlns:p14="http://schemas.microsoft.com/office/powerpoint/2010/main" val="1793495478"/>
      </p:ext>
    </p:extLst>
  </p:cSld>
  <p:clrMapOvr>
    <a:masterClrMapping/>
  </p:clrMapOvr>
</p:sld>
</file>

<file path=ppt/theme/theme1.xml><?xml version="1.0" encoding="utf-8"?>
<a:theme xmlns:a="http://schemas.openxmlformats.org/drawingml/2006/main" name="Avri 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608</Words>
  <Application>Microsoft Office PowerPoint</Application>
  <PresentationFormat>Diavoorstelling (4:3)</PresentationFormat>
  <Paragraphs>148</Paragraphs>
  <Slides>23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Arial</vt:lpstr>
      <vt:lpstr>Calibri</vt:lpstr>
      <vt:lpstr>Avri presentatie</vt:lpstr>
      <vt:lpstr>Kadernota 2022 kaders voor de ontwerp begroting 2022-2025</vt:lpstr>
      <vt:lpstr>Kadernota 2022</vt:lpstr>
      <vt:lpstr>Inhoud</vt:lpstr>
      <vt:lpstr>Visie en hoofddoelen</vt:lpstr>
      <vt:lpstr>Vergroten invloed op de keten</vt:lpstr>
      <vt:lpstr>Programma ‘Grip’</vt:lpstr>
      <vt:lpstr>Ontwikkelingen</vt:lpstr>
      <vt:lpstr>Producten en diensten</vt:lpstr>
      <vt:lpstr>Bedrijfsvoering; financiële stabiliteit</vt:lpstr>
      <vt:lpstr>Bedrijfsvoering</vt:lpstr>
      <vt:lpstr>PowerPoint-presentatie</vt:lpstr>
      <vt:lpstr>Bedankt voor uw aandacht </vt:lpstr>
      <vt:lpstr>Beleidsresultaten; kg restafval</vt:lpstr>
      <vt:lpstr>Beleidsresultaten; aanbod</vt:lpstr>
      <vt:lpstr>PowerPoint-presentatie</vt:lpstr>
      <vt:lpstr>Tariefsontwikkelingen</vt:lpstr>
      <vt:lpstr>PowerPoint-presentatie</vt:lpstr>
      <vt:lpstr>Vervuiling grondstoffen en afkeur</vt:lpstr>
      <vt:lpstr>Ontwikkeling kosten en baten</vt:lpstr>
      <vt:lpstr>Ontwikkeling begroting 2019-2021</vt:lpstr>
      <vt:lpstr>Ontwikkeling gemiddelde tarieven AVH</vt:lpstr>
      <vt:lpstr>Ontwikkeling weerstandsvermogen</vt:lpstr>
      <vt:lpstr>Concentratie 0-aanbieders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Arie Bok</dc:creator>
  <cp:lastModifiedBy>Bert-Jan Oude Nijhuis</cp:lastModifiedBy>
  <cp:revision>42</cp:revision>
  <dcterms:created xsi:type="dcterms:W3CDTF">2021-01-14T08:59:36Z</dcterms:created>
  <dcterms:modified xsi:type="dcterms:W3CDTF">2021-01-21T18:00:02Z</dcterms:modified>
</cp:coreProperties>
</file>