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268" r:id="rId2"/>
    <p:sldId id="1288" r:id="rId3"/>
    <p:sldId id="1287" r:id="rId4"/>
  </p:sldIdLst>
  <p:sldSz cx="9144000" cy="6858000" type="screen4x3"/>
  <p:notesSz cx="6808788" cy="9940925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9B23"/>
    <a:srgbClr val="84B728"/>
    <a:srgbClr val="455F6D"/>
    <a:srgbClr val="C4C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88302" autoAdjust="0"/>
  </p:normalViewPr>
  <p:slideViewPr>
    <p:cSldViewPr snapToObjects="1">
      <p:cViewPr varScale="1">
        <p:scale>
          <a:sx n="100" d="100"/>
          <a:sy n="100" d="100"/>
        </p:scale>
        <p:origin x="19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130" y="93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9DC5CC-A8DF-4C8B-84DE-E7434A83C4C4}" type="datetime1">
              <a:rPr lang="nl-NL"/>
              <a:pPr>
                <a:defRPr/>
              </a:pPr>
              <a:t>21-1-2021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8099AB-F845-452E-9A06-014C271C11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ACD826-EA17-48DB-BBEC-A1A6722972B2}" type="datetime1">
              <a:rPr lang="nl-NL"/>
              <a:pPr>
                <a:defRPr/>
              </a:pPr>
              <a:t>21-1-2021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80" rIns="91560" bIns="4578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0" tIns="45780" rIns="91560" bIns="45780" rtlCol="0"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7736FB-CE92-4D6E-AB05-74B348086C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E27FC-1B23-4E47-836D-74CC7865D87F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95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E27FC-1B23-4E47-836D-74CC7865D87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0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DE27FC-1B23-4E47-836D-74CC7865D87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99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153400" cy="1470025"/>
          </a:xfrm>
        </p:spPr>
        <p:txBody>
          <a:bodyPr>
            <a:normAutofit/>
          </a:bodyPr>
          <a:lstStyle>
            <a:lvl1pPr algn="ctr">
              <a:spcAft>
                <a:spcPts val="0"/>
              </a:spcAft>
              <a:defRPr sz="4000" b="1">
                <a:solidFill>
                  <a:srgbClr val="84B728"/>
                </a:solidFill>
                <a:latin typeface="Arial"/>
                <a:cs typeface="Arial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0668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1295400"/>
            <a:ext cx="762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863600" cy="4114800"/>
          </a:xfrm>
        </p:spPr>
        <p:txBody>
          <a:bodyPr/>
          <a:lstStyle>
            <a:lvl1pPr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grafiek 6"/>
          <p:cNvSpPr>
            <a:spLocks noGrp="1"/>
          </p:cNvSpPr>
          <p:nvPr>
            <p:ph type="chart" sz="quarter" idx="11"/>
          </p:nvPr>
        </p:nvSpPr>
        <p:spPr>
          <a:xfrm>
            <a:off x="5181600" y="1295400"/>
            <a:ext cx="2668200" cy="4114800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grafiek wilt toevoegen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399"/>
            <a:ext cx="7621200" cy="1065600"/>
          </a:xfrm>
        </p:spPr>
        <p:txBody>
          <a:bodyPr/>
          <a:lstStyle>
            <a:lvl1pPr>
              <a:defRPr>
                <a:solidFill>
                  <a:srgbClr val="84B728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" y="1296000"/>
            <a:ext cx="4255200" cy="76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28600" y="2056482"/>
            <a:ext cx="4255200" cy="3351600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72000" y="1296000"/>
            <a:ext cx="3277800" cy="1295399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572000" y="2582738"/>
            <a:ext cx="3277800" cy="2804400"/>
          </a:xfrm>
        </p:spPr>
        <p:txBody>
          <a:bodyPr/>
          <a:lstStyle>
            <a:lvl1pPr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media 4"/>
          <p:cNvSpPr>
            <a:spLocks noGrp="1"/>
          </p:cNvSpPr>
          <p:nvPr>
            <p:ph type="media" sz="quarter" idx="11"/>
          </p:nvPr>
        </p:nvSpPr>
        <p:spPr>
          <a:xfrm>
            <a:off x="228600" y="1296000"/>
            <a:ext cx="7621200" cy="4114800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media wilt toevoegen</a:t>
            </a:r>
            <a:endParaRPr lang="nl-NL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1200" cy="1065600"/>
          </a:xfrm>
        </p:spPr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2000" y="1295400"/>
            <a:ext cx="5167800" cy="4114800"/>
          </a:xfrm>
        </p:spPr>
        <p:txBody>
          <a:bodyPr/>
          <a:lstStyle>
            <a:lvl1pPr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28601" y="1295400"/>
            <a:ext cx="2362199" cy="411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51200"/>
            <a:ext cx="7621200" cy="5259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e titel en tek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8600" y="152400"/>
            <a:ext cx="76212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1"/>
          </p:nvPr>
        </p:nvSpPr>
        <p:spPr>
          <a:xfrm>
            <a:off x="228600" y="1296000"/>
            <a:ext cx="76212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28600" y="151200"/>
            <a:ext cx="7621200" cy="5259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6" descr="Avri_Powerpoint_DH03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28600" y="152400"/>
            <a:ext cx="7621200" cy="10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28600" y="1295400"/>
            <a:ext cx="762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7" r:id="rId3"/>
    <p:sldLayoutId id="2147483660" r:id="rId4"/>
    <p:sldLayoutId id="2147483661" r:id="rId5"/>
    <p:sldLayoutId id="2147483656" r:id="rId6"/>
    <p:sldLayoutId id="2147483662" r:id="rId7"/>
    <p:sldLayoutId id="2147483663" r:id="rId8"/>
    <p:sldLayoutId id="2147483655" r:id="rId9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84B728"/>
          </a:solidFill>
          <a:latin typeface="Arial"/>
          <a:ea typeface="+mj-ea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4B728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3200" kern="1200">
          <a:solidFill>
            <a:srgbClr val="455F6D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800" kern="1200">
          <a:solidFill>
            <a:srgbClr val="455F6D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400" kern="1200">
          <a:solidFill>
            <a:srgbClr val="455F6D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000" kern="1200">
          <a:solidFill>
            <a:srgbClr val="455F6D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100000"/>
        <a:buFontTx/>
        <a:buBlip>
          <a:blip r:embed="rId12"/>
        </a:buBlip>
        <a:defRPr sz="2000" kern="1200">
          <a:solidFill>
            <a:srgbClr val="455F6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Incontinentie en luier inzameling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4076" y="1340768"/>
            <a:ext cx="8375848" cy="4752528"/>
          </a:xfrm>
        </p:spPr>
        <p:txBody>
          <a:bodyPr/>
          <a:lstStyle/>
          <a:p>
            <a:pPr marL="0" indent="0">
              <a:buNone/>
            </a:pPr>
            <a:r>
              <a:rPr lang="nl-NL" sz="1700" dirty="0"/>
              <a:t>         </a:t>
            </a:r>
          </a:p>
          <a:p>
            <a:r>
              <a:rPr lang="nl-NL" sz="1700" dirty="0"/>
              <a:t>4 juli 2019 eerste maatwerk besluit, gemeenten zelf besluit nemen wel of geen deelname incontinentie en luier inzameling</a:t>
            </a:r>
          </a:p>
          <a:p>
            <a:r>
              <a:rPr lang="nl-NL" sz="1700" dirty="0"/>
              <a:t>Eerste maatwerk besluit ARN besluit installatie heeft vertraging opgelopen</a:t>
            </a:r>
          </a:p>
          <a:p>
            <a:r>
              <a:rPr lang="nl-NL" sz="1700" dirty="0"/>
              <a:t>Pilots West Maas en Waal en Neder Betuwe</a:t>
            </a:r>
          </a:p>
          <a:p>
            <a:r>
              <a:rPr lang="nl-NL" sz="1700" dirty="0"/>
              <a:t>Pilots geëvalueerd en businesscase geactualiseerd en te nemen keuzes uitgewerkt</a:t>
            </a:r>
          </a:p>
          <a:p>
            <a:r>
              <a:rPr lang="nl-NL" sz="1700" dirty="0"/>
              <a:t>Keus tussen brengvoorziening of huis-aan-huis inzameling</a:t>
            </a:r>
          </a:p>
          <a:p>
            <a:r>
              <a:rPr lang="nl-NL" sz="1700" dirty="0"/>
              <a:t>Brengvoorziening: semi-ondergrondse container standaard voorzien van toegangscontrole </a:t>
            </a:r>
            <a:r>
              <a:rPr lang="nl-NL" sz="1700" dirty="0" err="1"/>
              <a:t>ivm</a:t>
            </a:r>
            <a:r>
              <a:rPr lang="nl-NL" sz="1700" dirty="0"/>
              <a:t> vervuiling/toerisme</a:t>
            </a:r>
          </a:p>
          <a:p>
            <a:r>
              <a:rPr lang="nl-NL" sz="1700" dirty="0"/>
              <a:t>Locaties bepalen moet op dezelfde wijze als restafval</a:t>
            </a:r>
          </a:p>
          <a:p>
            <a:r>
              <a:rPr lang="nl-NL" sz="1700" dirty="0"/>
              <a:t>Optimaal rendement incontinentie én babyluiers </a:t>
            </a:r>
          </a:p>
          <a:p>
            <a:endParaRPr lang="nl-NL" sz="1700" dirty="0"/>
          </a:p>
          <a:p>
            <a:pPr marL="0" indent="0">
              <a:buNone/>
            </a:pP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236879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Incontinentie en luier inzameling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4076" y="1340768"/>
            <a:ext cx="8375848" cy="4752528"/>
          </a:xfrm>
        </p:spPr>
        <p:txBody>
          <a:bodyPr/>
          <a:lstStyle/>
          <a:p>
            <a:r>
              <a:rPr lang="nl-NL" sz="1700" dirty="0"/>
              <a:t>Kosten op maat per gemeente</a:t>
            </a:r>
          </a:p>
          <a:p>
            <a:r>
              <a:rPr lang="nl-NL" sz="1700" dirty="0"/>
              <a:t>Bestaande uit: inzameling, verwerking, kapitaallasten (inzamelmiddelen)</a:t>
            </a:r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pPr marL="0" indent="0">
              <a:buNone/>
            </a:pPr>
            <a:endParaRPr lang="nl-NL" sz="1700" dirty="0"/>
          </a:p>
          <a:p>
            <a:pPr marL="0" indent="0">
              <a:buNone/>
            </a:pPr>
            <a:r>
              <a:rPr lang="nl-NL" sz="1700" dirty="0"/>
              <a:t>	</a:t>
            </a:r>
            <a:r>
              <a:rPr lang="nl-NL" sz="1400" i="1" dirty="0"/>
              <a:t>*Exclusief eenmalige kosten voor uitzetten containers</a:t>
            </a:r>
          </a:p>
          <a:p>
            <a:endParaRPr lang="nl-NL" sz="1700" dirty="0"/>
          </a:p>
          <a:p>
            <a:r>
              <a:rPr lang="nl-NL" sz="1700" dirty="0"/>
              <a:t>Verschil kosten zit hem met name in aantal containers en uitgestrektheid gebied (efficiëntie inzameling)</a:t>
            </a:r>
          </a:p>
          <a:p>
            <a:r>
              <a:rPr lang="nl-NL" sz="1700" dirty="0"/>
              <a:t>Voor 2021 komt hier nog €1,53 bij voor regel BSR</a:t>
            </a:r>
          </a:p>
          <a:p>
            <a:pPr marL="0" indent="0">
              <a:buNone/>
            </a:pPr>
            <a:endParaRPr lang="nl-NL" sz="1700" dirty="0"/>
          </a:p>
          <a:p>
            <a:endParaRPr lang="nl-NL" sz="1700" dirty="0"/>
          </a:p>
          <a:p>
            <a:pPr marL="0" indent="0">
              <a:buNone/>
            </a:pPr>
            <a:endParaRPr lang="nl-NL" sz="17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827584" y="2204864"/>
          <a:ext cx="4824536" cy="1008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7590">
                  <a:extLst>
                    <a:ext uri="{9D8B030D-6E8A-4147-A177-3AD203B41FA5}">
                      <a16:colId xmlns:a16="http://schemas.microsoft.com/office/drawing/2014/main" val="3614296503"/>
                    </a:ext>
                  </a:extLst>
                </a:gridCol>
                <a:gridCol w="928948">
                  <a:extLst>
                    <a:ext uri="{9D8B030D-6E8A-4147-A177-3AD203B41FA5}">
                      <a16:colId xmlns:a16="http://schemas.microsoft.com/office/drawing/2014/main" val="3381843172"/>
                    </a:ext>
                  </a:extLst>
                </a:gridCol>
                <a:gridCol w="839050">
                  <a:extLst>
                    <a:ext uri="{9D8B030D-6E8A-4147-A177-3AD203B41FA5}">
                      <a16:colId xmlns:a16="http://schemas.microsoft.com/office/drawing/2014/main" val="2075485984"/>
                    </a:ext>
                  </a:extLst>
                </a:gridCol>
                <a:gridCol w="928948">
                  <a:extLst>
                    <a:ext uri="{9D8B030D-6E8A-4147-A177-3AD203B41FA5}">
                      <a16:colId xmlns:a16="http://schemas.microsoft.com/office/drawing/2014/main" val="1280591689"/>
                    </a:ext>
                  </a:extLst>
                </a:gridCol>
              </a:tblGrid>
              <a:tr h="340578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>
                          <a:effectLst/>
                        </a:rPr>
                        <a:t> </a:t>
                      </a:r>
                      <a:endParaRPr lang="nl-NL" sz="1000" b="0" i="0" u="none" strike="noStrike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Laagst</a:t>
                      </a:r>
                      <a:endParaRPr lang="nl-NL" sz="1000" b="0" i="0" u="none" strike="noStrike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Hoogst</a:t>
                      </a:r>
                      <a:endParaRPr lang="nl-NL" sz="1000" b="0" i="0" u="none" strike="noStrike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Gemiddelde</a:t>
                      </a:r>
                      <a:endParaRPr lang="nl-NL" sz="1000" b="0" i="0" u="none" strike="noStrike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60783793"/>
                  </a:ext>
                </a:extLst>
              </a:tr>
              <a:tr h="32695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Verzamelcontainers</a:t>
                      </a:r>
                      <a:endParaRPr lang="nl-NL" sz="10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€ 3,50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€ 7,50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 dirty="0">
                          <a:effectLst/>
                        </a:rPr>
                        <a:t>€ 6,00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67954783"/>
                  </a:ext>
                </a:extLst>
              </a:tr>
              <a:tr h="340578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Huis-aan-huis*</a:t>
                      </a:r>
                      <a:endParaRPr lang="nl-NL" sz="10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€ 2,00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>
                          <a:effectLst/>
                        </a:rPr>
                        <a:t>€ 5,00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000" u="none" strike="noStrike" dirty="0">
                          <a:effectLst/>
                        </a:rPr>
                        <a:t>€ 3,50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653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98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Incontinentie en luier inzameling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4076" y="1340768"/>
            <a:ext cx="8375848" cy="4752528"/>
          </a:xfrm>
        </p:spPr>
        <p:txBody>
          <a:bodyPr/>
          <a:lstStyle/>
          <a:p>
            <a:r>
              <a:rPr lang="nl-NL" sz="1700" dirty="0"/>
              <a:t>Vergelijking inzamelsystemen</a:t>
            </a:r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endParaRPr lang="nl-NL" sz="1700" dirty="0"/>
          </a:p>
          <a:p>
            <a:pPr marL="0" indent="0">
              <a:buNone/>
            </a:pPr>
            <a:endParaRPr lang="nl-NL" sz="1700" dirty="0"/>
          </a:p>
          <a:p>
            <a:endParaRPr lang="nl-NL" sz="1700" dirty="0"/>
          </a:p>
          <a:p>
            <a:pPr marL="0" indent="0">
              <a:buNone/>
            </a:pPr>
            <a:endParaRPr lang="nl-NL" sz="1700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67544" y="1844824"/>
          <a:ext cx="7621587" cy="2981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91550274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15149703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491644428"/>
                    </a:ext>
                  </a:extLst>
                </a:gridCol>
                <a:gridCol w="1471746">
                  <a:extLst>
                    <a:ext uri="{9D8B030D-6E8A-4147-A177-3AD203B41FA5}">
                      <a16:colId xmlns:a16="http://schemas.microsoft.com/office/drawing/2014/main" val="633167986"/>
                    </a:ext>
                  </a:extLst>
                </a:gridCol>
                <a:gridCol w="1181289">
                  <a:extLst>
                    <a:ext uri="{9D8B030D-6E8A-4147-A177-3AD203B41FA5}">
                      <a16:colId xmlns:a16="http://schemas.microsoft.com/office/drawing/2014/main" val="44863534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u="none" strike="noStrike" dirty="0">
                          <a:effectLst/>
                        </a:rPr>
                        <a:t>Inzamelsystematiek</a:t>
                      </a:r>
                      <a:endParaRPr lang="nl-NL" sz="1200" b="1" i="0" u="none" strike="noStrike" dirty="0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u="none" strike="noStrike" dirty="0">
                          <a:effectLst/>
                        </a:rPr>
                        <a:t>Bereik</a:t>
                      </a:r>
                      <a:endParaRPr lang="nl-NL" sz="1200" b="1" i="0" u="none" strike="noStrike" dirty="0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u="none" strike="noStrike" dirty="0">
                          <a:effectLst/>
                        </a:rPr>
                        <a:t>Service</a:t>
                      </a:r>
                      <a:endParaRPr lang="nl-NL" sz="1200" b="1" i="0" u="none" strike="noStrike" dirty="0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u="none" strike="noStrike" dirty="0">
                          <a:effectLst/>
                        </a:rPr>
                        <a:t>Milieu</a:t>
                      </a:r>
                      <a:endParaRPr lang="nl-NL" sz="1200" b="1" i="0" u="none" strike="noStrike" dirty="0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u="none" strike="noStrike" dirty="0">
                          <a:effectLst/>
                        </a:rPr>
                        <a:t>Kosten</a:t>
                      </a:r>
                      <a:endParaRPr lang="nl-NL" sz="1200" b="1" i="0" u="none" strike="noStrike" dirty="0">
                        <a:solidFill>
                          <a:srgbClr val="262943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extLst>
                  <a:ext uri="{0D108BD9-81ED-4DB2-BD59-A6C34878D82A}">
                    <a16:rowId xmlns:a16="http://schemas.microsoft.com/office/drawing/2014/main" val="2412534145"/>
                  </a:ext>
                </a:extLst>
              </a:tr>
              <a:tr h="1212843"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Brengsysteem met semi-ondergrondse containers met toegangscontrole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Inwoners met incontinentiemateriaal én babyluiers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Afval wegbrengen naar centraal punt in de wijk </a:t>
                      </a:r>
                      <a:r>
                        <a:rPr lang="nl-NL" sz="1100" i="1" u="none" strike="noStrike" dirty="0">
                          <a:effectLst/>
                        </a:rPr>
                        <a:t>(gemiddeld 13 containers per gemeente)</a:t>
                      </a:r>
                      <a:endParaRPr lang="nl-NL" sz="1100" b="0" i="1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>
                          <a:effectLst/>
                        </a:rPr>
                        <a:t>Duurzame verwerking: gemiddeld 180 ton per jaar</a:t>
                      </a:r>
                      <a:endParaRPr lang="nl-NL" sz="1100" b="0" i="0" u="none" strike="noStrike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Gemiddeld €6 per huishouden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extLst>
                  <a:ext uri="{0D108BD9-81ED-4DB2-BD59-A6C34878D82A}">
                    <a16:rowId xmlns:a16="http://schemas.microsoft.com/office/drawing/2014/main" val="3481550049"/>
                  </a:ext>
                </a:extLst>
              </a:tr>
              <a:tr h="1336702"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Huis-aan-huis inzameling met minicontainers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Alleen geschikt voor inwoners met incontinentiemateriaal </a:t>
                      </a:r>
                    </a:p>
                    <a:p>
                      <a:pPr algn="l" fontAlgn="ctr"/>
                      <a:r>
                        <a:rPr lang="nl-NL" sz="1100" i="1" u="none" strike="noStrike" dirty="0">
                          <a:effectLst/>
                        </a:rPr>
                        <a:t>(gemiddeld 80 aanmeldingen per gemeente)</a:t>
                      </a:r>
                      <a:endParaRPr lang="nl-NL" sz="1100" b="0" i="1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Container aan huis (hoog</a:t>
                      </a:r>
                      <a:r>
                        <a:rPr lang="nl-NL" sz="1100" u="none" strike="noStrike" baseline="0" dirty="0">
                          <a:effectLst/>
                        </a:rPr>
                        <a:t> gemak)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Duurzame verwerking: gemiddeld 15 ton per jaar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u="none" strike="noStrike" dirty="0">
                          <a:effectLst/>
                        </a:rPr>
                        <a:t>Gemiddeld €3,50 per huishouden</a:t>
                      </a:r>
                      <a:endParaRPr lang="nl-NL" sz="1100" b="0" i="0" u="none" strike="noStrike" dirty="0">
                        <a:solidFill>
                          <a:srgbClr val="262943"/>
                        </a:solidFill>
                        <a:effectLst/>
                        <a:latin typeface="Roboto Light" panose="02000000000000000000" pitchFamily="2" charset="0"/>
                      </a:endParaRPr>
                    </a:p>
                  </a:txBody>
                  <a:tcPr marL="81782" marR="6815" marT="6815" marB="0" anchor="ctr"/>
                </a:tc>
                <a:extLst>
                  <a:ext uri="{0D108BD9-81ED-4DB2-BD59-A6C34878D82A}">
                    <a16:rowId xmlns:a16="http://schemas.microsoft.com/office/drawing/2014/main" val="35831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294263"/>
      </p:ext>
    </p:extLst>
  </p:cSld>
  <p:clrMapOvr>
    <a:masterClrMapping/>
  </p:clrMapOvr>
</p:sld>
</file>

<file path=ppt/theme/theme1.xml><?xml version="1.0" encoding="utf-8"?>
<a:theme xmlns:a="http://schemas.openxmlformats.org/drawingml/2006/main" name="Avri presenta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246</Words>
  <Application>Microsoft Office PowerPoint</Application>
  <PresentationFormat>Diavoorstelling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Avri presentatie</vt:lpstr>
      <vt:lpstr>Incontinentie en luier inzameling</vt:lpstr>
      <vt:lpstr>Incontinentie en luier inzameling</vt:lpstr>
      <vt:lpstr>Incontinentie en luier inzameling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Financieel overleg Avri 3 sept 2020</dc:title>
  <dc:creator>Arie Bok</dc:creator>
  <cp:lastModifiedBy>Bianca Koopman</cp:lastModifiedBy>
  <cp:revision>71</cp:revision>
  <cp:lastPrinted>2020-09-03T06:11:09Z</cp:lastPrinted>
  <dcterms:created xsi:type="dcterms:W3CDTF">2020-09-01T15:16:27Z</dcterms:created>
  <dcterms:modified xsi:type="dcterms:W3CDTF">2021-01-21T16:11:44Z</dcterms:modified>
</cp:coreProperties>
</file>