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9" r:id="rId4"/>
    <p:sldId id="270" r:id="rId5"/>
    <p:sldId id="266" r:id="rId6"/>
    <p:sldId id="267" r:id="rId7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 Bok" initials="AB" lastIdx="3" clrIdx="0">
    <p:extLst>
      <p:ext uri="{19B8F6BF-5375-455C-9EA6-DF929625EA0E}">
        <p15:presenceInfo xmlns:p15="http://schemas.microsoft.com/office/powerpoint/2012/main" userId="S::Bok@avri.nl::1fed3081-1385-4d3f-ad1f-4c22c22261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6D"/>
    <a:srgbClr val="84B728"/>
    <a:srgbClr val="C4CCD0"/>
    <a:srgbClr val="72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92" autoAdjust="0"/>
  </p:normalViewPr>
  <p:slideViewPr>
    <p:cSldViewPr snapToObjects="1">
      <p:cViewPr varScale="1">
        <p:scale>
          <a:sx n="91" d="100"/>
          <a:sy n="91" d="100"/>
        </p:scale>
        <p:origin x="114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9DC5CC-A8DF-4C8B-84DE-E7434A83C4C4}" type="datetime1">
              <a:rPr lang="nl-NL"/>
              <a:pPr>
                <a:defRPr/>
              </a:pPr>
              <a:t>21-1-2021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8099AB-F845-452E-9A06-014C271C11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ACD826-EA17-48DB-BBEC-A1A6722972B2}" type="datetime1">
              <a:rPr lang="nl-NL"/>
              <a:pPr>
                <a:defRPr/>
              </a:pPr>
              <a:t>21-1-2021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7736FB-CE92-4D6E-AB05-74B348086C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153400" cy="1470025"/>
          </a:xfrm>
        </p:spPr>
        <p:txBody>
          <a:bodyPr>
            <a:normAutofit/>
          </a:bodyPr>
          <a:lstStyle>
            <a:lvl1pPr algn="ctr">
              <a:spcAft>
                <a:spcPts val="0"/>
              </a:spcAft>
              <a:defRPr sz="4000" b="1">
                <a:solidFill>
                  <a:srgbClr val="84B728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ee object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6" descr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eltekst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Titeltekst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228600" y="1295400"/>
            <a:ext cx="4863601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Tx/>
              <a:buNone/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buBlip>
                <a:blip r:embed="rId3"/>
              </a:buBlip>
              <a:defRPr sz="2800"/>
            </a:lvl3pPr>
            <a:lvl4pPr marL="1727200" indent="-355600">
              <a:spcBef>
                <a:spcPts val="600"/>
              </a:spcBef>
              <a:buBlip>
                <a:blip r:embed="rId3"/>
              </a:buBlip>
              <a:defRPr sz="2800"/>
            </a:lvl4pPr>
            <a:lvl5pPr marL="2184400" indent="-355600">
              <a:spcBef>
                <a:spcPts val="600"/>
              </a:spcBef>
              <a:buBlip>
                <a:blip r:embed="rId3"/>
              </a:buBlip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7394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95400"/>
            <a:ext cx="76200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63600" cy="4114800"/>
          </a:xfrm>
        </p:spPr>
        <p:txBody>
          <a:bodyPr/>
          <a:lstStyle>
            <a:lvl1pPr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grafiek 6"/>
          <p:cNvSpPr>
            <a:spLocks noGrp="1"/>
          </p:cNvSpPr>
          <p:nvPr>
            <p:ph type="chart" sz="quarter" idx="11"/>
          </p:nvPr>
        </p:nvSpPr>
        <p:spPr>
          <a:xfrm>
            <a:off x="5181600" y="1295400"/>
            <a:ext cx="2668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grafiek wilt toevoegen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7621200" cy="1065600"/>
          </a:xfrm>
        </p:spPr>
        <p:txBody>
          <a:bodyPr/>
          <a:lstStyle>
            <a:lvl1pPr>
              <a:defRPr>
                <a:solidFill>
                  <a:srgbClr val="84B72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" y="1296000"/>
            <a:ext cx="4255200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28600" y="2056482"/>
            <a:ext cx="4255200" cy="33516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72000" y="1296000"/>
            <a:ext cx="3277800" cy="1295399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72000" y="2582738"/>
            <a:ext cx="3277800" cy="2804400"/>
          </a:xfrm>
        </p:spPr>
        <p:txBody>
          <a:bodyPr/>
          <a:lstStyle>
            <a:lvl1pPr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media 4"/>
          <p:cNvSpPr>
            <a:spLocks noGrp="1"/>
          </p:cNvSpPr>
          <p:nvPr>
            <p:ph type="media" sz="quarter" idx="11"/>
          </p:nvPr>
        </p:nvSpPr>
        <p:spPr>
          <a:xfrm>
            <a:off x="228600" y="1296000"/>
            <a:ext cx="7621200" cy="41148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media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1200" cy="10656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2000" y="1295400"/>
            <a:ext cx="5167800" cy="4114800"/>
          </a:xfrm>
        </p:spPr>
        <p:txBody>
          <a:bodyPr/>
          <a:lstStyle>
            <a:lvl1pPr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8601" y="1295400"/>
            <a:ext cx="2362199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51200"/>
            <a:ext cx="7621200" cy="5259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8600" y="152400"/>
            <a:ext cx="76212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228600" y="1296000"/>
            <a:ext cx="76212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151200"/>
            <a:ext cx="7621200" cy="525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 descr="Avri_Powerpoint_DH0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762120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762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7" r:id="rId3"/>
    <p:sldLayoutId id="2147483660" r:id="rId4"/>
    <p:sldLayoutId id="2147483661" r:id="rId5"/>
    <p:sldLayoutId id="2147483656" r:id="rId6"/>
    <p:sldLayoutId id="2147483662" r:id="rId7"/>
    <p:sldLayoutId id="2147483663" r:id="rId8"/>
    <p:sldLayoutId id="2147483655" r:id="rId9"/>
    <p:sldLayoutId id="2147483664" r:id="rId10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84B728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4B728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3200" kern="1200">
          <a:solidFill>
            <a:srgbClr val="455F6D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800" kern="1200">
          <a:solidFill>
            <a:srgbClr val="455F6D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400" kern="1200">
          <a:solidFill>
            <a:srgbClr val="455F6D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2000" kern="1200">
          <a:solidFill>
            <a:srgbClr val="455F6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 1"/>
          <p:cNvSpPr txBox="1">
            <a:spLocks noGrp="1"/>
          </p:cNvSpPr>
          <p:nvPr>
            <p:ph type="title"/>
          </p:nvPr>
        </p:nvSpPr>
        <p:spPr>
          <a:xfrm>
            <a:off x="611559" y="3717032"/>
            <a:ext cx="7704858" cy="1152129"/>
          </a:xfrm>
          <a:prstGeom prst="rect">
            <a:avLst/>
          </a:prstGeom>
        </p:spPr>
        <p:txBody>
          <a:bodyPr/>
          <a:lstStyle/>
          <a:p>
            <a:pPr algn="ctr">
              <a:defRPr sz="3200"/>
            </a:pPr>
            <a:r>
              <a:rPr dirty="0" err="1"/>
              <a:t>Nazorgfonds</a:t>
            </a:r>
            <a:r>
              <a:rPr dirty="0"/>
              <a:t> </a:t>
            </a:r>
            <a:r>
              <a:rPr dirty="0" err="1"/>
              <a:t>stortplaatsen</a:t>
            </a:r>
            <a:r>
              <a:rPr dirty="0"/>
              <a:t> Gelderland</a:t>
            </a:r>
            <a:br>
              <a:rPr dirty="0"/>
            </a:br>
            <a:endParaRPr dirty="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1999" cy="3001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00196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el 1"/>
          <p:cNvSpPr txBox="1"/>
          <p:nvPr/>
        </p:nvSpPr>
        <p:spPr>
          <a:xfrm>
            <a:off x="765290" y="4538079"/>
            <a:ext cx="7613418" cy="115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 algn="ctr">
              <a:defRPr sz="3900" b="1">
                <a:solidFill>
                  <a:srgbClr val="84B7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nl-NL" dirty="0"/>
              <a:t>Stand van zaken stortplaats</a:t>
            </a:r>
            <a:br>
              <a:rPr lang="nl-NL" dirty="0"/>
            </a:br>
            <a:r>
              <a:rPr lang="nl-NL" sz="2000" i="1" dirty="0"/>
              <a:t>bestuurlijk proces en financiële verwerking besluit verlaging rekenrente</a:t>
            </a:r>
            <a:r>
              <a:rPr sz="2000" i="1" dirty="0"/>
              <a:t> </a:t>
            </a:r>
            <a:endParaRPr lang="nl-NL" sz="2000" i="1" dirty="0"/>
          </a:p>
          <a:p>
            <a:pPr algn="ctr">
              <a:defRPr sz="3900" b="1">
                <a:solidFill>
                  <a:srgbClr val="84B7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i="1" dirty="0"/>
              <a:t>P</a:t>
            </a:r>
            <a:r>
              <a:rPr lang="nl-NL" sz="2000" i="1" dirty="0"/>
              <a:t>rovinciale Staten 28 oktober 2020</a:t>
            </a:r>
            <a:r>
              <a:rPr sz="2000" i="1" dirty="0"/>
              <a:t> </a:t>
            </a:r>
          </a:p>
        </p:txBody>
      </p:sp>
      <p:pic>
        <p:nvPicPr>
          <p:cNvPr id="100" name="Afbeelding 5" descr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1" y="-13767"/>
            <a:ext cx="9146062" cy="42718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F14BAC6-D333-45AE-BB06-81C80305A1DE}"/>
              </a:ext>
            </a:extLst>
          </p:cNvPr>
          <p:cNvSpPr txBox="1"/>
          <p:nvPr/>
        </p:nvSpPr>
        <p:spPr>
          <a:xfrm>
            <a:off x="5659120" y="5708443"/>
            <a:ext cx="239776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Platformbijeenkomst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Januari 2021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>
            <a:spLocks noGrp="1"/>
          </p:cNvSpPr>
          <p:nvPr>
            <p:ph type="title"/>
          </p:nvPr>
        </p:nvSpPr>
        <p:spPr>
          <a:xfrm>
            <a:off x="395536" y="332655"/>
            <a:ext cx="7620001" cy="7563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Terugblik proces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395535" y="1088975"/>
            <a:ext cx="8136906" cy="507633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28 oktober; besluitvorming PS; verlaging rekenrente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dirty="0"/>
              <a:t>	amendement; “</a:t>
            </a:r>
            <a:r>
              <a:rPr lang="nl-NL" i="1" dirty="0"/>
              <a:t>GS met gemeenten in gesprek over 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i="1" dirty="0"/>
              <a:t>	oplossing om </a:t>
            </a:r>
            <a:r>
              <a:rPr lang="nl-NL" i="1" dirty="0" err="1"/>
              <a:t>financiele</a:t>
            </a:r>
            <a:r>
              <a:rPr lang="nl-NL" i="1" dirty="0"/>
              <a:t> gevolgen te verzachten” 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November; gesprekken wethouders financien met GS, ondersteund door ambtelijke werkgroep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November; gesprekken Algemeen Bestuur met GS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December; Bestuurlijk akkoord met PS (8 december)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December; Bestuurlijk akkoord in AB Avri (17 december)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Januari; Scenario berekeningen Avri 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Februari; Formuleren concept standpunten Avri en berekening effect jaarrekening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4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>
            <a:spLocks noGrp="1"/>
          </p:cNvSpPr>
          <p:nvPr>
            <p:ph type="title"/>
          </p:nvPr>
        </p:nvSpPr>
        <p:spPr>
          <a:xfrm>
            <a:off x="395535" y="314534"/>
            <a:ext cx="7620001" cy="7563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Onderzochte scenario’s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5169" y="890835"/>
            <a:ext cx="8136906" cy="50763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Uitstel overdracht met 75-150 jaar 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sz="1600" i="1" dirty="0">
                <a:solidFill>
                  <a:srgbClr val="FF0000"/>
                </a:solidFill>
              </a:rPr>
              <a:t>	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niet akkoord voor provincie gelet op bedoeling Wet Milieubeheer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Uitstel overdracht met 20-25 jaar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sz="1600" i="1" dirty="0">
                <a:solidFill>
                  <a:srgbClr val="FF0000"/>
                </a:solidFill>
              </a:rPr>
              <a:t>	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verwacht effect jaarrekening Avri € 8 mln. op basis van uitgangspunten provincie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Geen uitstel overdracht en negatief eigen vermogen Avri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sz="1600" i="1" dirty="0">
                <a:solidFill>
                  <a:srgbClr val="FF0000"/>
                </a:solidFill>
              </a:rPr>
              <a:t>	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geen oplossing omdat gemeenten voorziening moeten treffen voor Avri 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	(o.b.v. </a:t>
            </a:r>
            <a:r>
              <a:rPr lang="nl-NL" sz="1600" i="1" dirty="0" err="1">
                <a:solidFill>
                  <a:schemeClr val="accent1">
                    <a:lumMod val="75000"/>
                  </a:schemeClr>
                </a:solidFill>
              </a:rPr>
              <a:t>Wgr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 en financiële regelgeving BBV)</a:t>
            </a: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Geen uitstel overdracht en een lening van de gemeenten 	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geen oplossing gelet op financiële regelgeving BBV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dirty="0"/>
              <a:t>Geen uitstel van overdracht en een voorziening opnemen in 2020 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sz="1600" dirty="0">
                <a:solidFill>
                  <a:srgbClr val="FF0000"/>
                </a:solidFill>
              </a:rPr>
              <a:t>	</a:t>
            </a:r>
            <a:r>
              <a:rPr lang="nl-NL" sz="1600" i="1" dirty="0">
                <a:solidFill>
                  <a:schemeClr val="accent1">
                    <a:lumMod val="75000"/>
                  </a:schemeClr>
                </a:solidFill>
              </a:rPr>
              <a:t>geen scenario; gevolgen renteverlaging verwerken in jaarrekening (€ 10 mln.)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  <a:buBlip>
                <a:blip r:embed="rId2"/>
              </a:buBlip>
              <a:defRPr sz="2400"/>
            </a:pPr>
            <a:r>
              <a:rPr lang="nl-NL" b="1" dirty="0"/>
              <a:t>Uitstel onbepaalde tijd, waarbij de provincie over 10 jaar (in 2031) het overdrachtsmoment bepaald </a:t>
            </a:r>
          </a:p>
        </p:txBody>
      </p:sp>
    </p:spTree>
    <p:extLst>
      <p:ext uri="{BB962C8B-B14F-4D97-AF65-F5344CB8AC3E}">
        <p14:creationId xmlns:p14="http://schemas.microsoft.com/office/powerpoint/2010/main" val="305036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1"/>
          <p:cNvSpPr txBox="1">
            <a:spLocks noGrp="1"/>
          </p:cNvSpPr>
          <p:nvPr>
            <p:ph type="title"/>
          </p:nvPr>
        </p:nvSpPr>
        <p:spPr>
          <a:xfrm>
            <a:off x="395536" y="332655"/>
            <a:ext cx="8136906" cy="7563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 sz="2800" dirty="0"/>
              <a:t>Bestuurlijk akkoord; uitstel onbepaalde tijd, overdrachtsmoment over 10 jaar bepalen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0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395536" y="1449015"/>
            <a:ext cx="7950796" cy="447553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nl-NL" dirty="0"/>
              <a:t>In 2031 neemt de provincie een besluit wanneer overdracht plaatsvindt.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nl-NL" dirty="0"/>
              <a:t>Uiterlijk elke 10 jaar een geactualiseerd nazorgplan overleggen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nl-NL" dirty="0"/>
              <a:t>Jaarlijkse werkzaamheden nazorgplan (cf. vergunning) voor rekening en risico Avri (pré nazorg fase)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nl-NL" dirty="0"/>
              <a:t>Calamiteiten voor rekening en risico Avri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nl-NL" dirty="0"/>
              <a:t>Voorlopige belastingaanslagen niet onderbouwd door vastgesteld nazorgplan</a:t>
            </a:r>
          </a:p>
          <a:p>
            <a:pPr marL="457200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nl-NL" dirty="0"/>
              <a:t>Jaarlijks overleg Avri en provincie zowel bestuurlijk als ambtelijk (technisch en financieel).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endParaRPr lang="nl-NL" sz="2000" b="1" dirty="0"/>
          </a:p>
          <a:p>
            <a:pPr marL="0" indent="0">
              <a:spcBef>
                <a:spcPts val="500"/>
              </a:spcBef>
              <a:buNone/>
              <a:defRPr sz="2400"/>
            </a:pPr>
            <a:r>
              <a:rPr lang="nl-NL" sz="2000" b="1" dirty="0"/>
              <a:t>		Verwachting effect jaarrekening 2020 Avri; € 0 en € 1,5 mln</a:t>
            </a:r>
            <a:r>
              <a:rPr lang="nl-NL" dirty="0"/>
              <a:t>.</a:t>
            </a:r>
          </a:p>
          <a:p>
            <a:pPr marL="0" indent="0">
              <a:spcBef>
                <a:spcPts val="500"/>
              </a:spcBef>
              <a:buNone/>
              <a:defRPr sz="2400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59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el 1"/>
          <p:cNvSpPr txBox="1">
            <a:spLocks noGrp="1"/>
          </p:cNvSpPr>
          <p:nvPr>
            <p:ph type="title"/>
          </p:nvPr>
        </p:nvSpPr>
        <p:spPr>
          <a:xfrm>
            <a:off x="350520" y="274320"/>
            <a:ext cx="7620000" cy="10668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Vervolg</a:t>
            </a:r>
            <a:endParaRPr dirty="0"/>
          </a:p>
        </p:txBody>
      </p:sp>
      <p:sp>
        <p:nvSpPr>
          <p:cNvPr id="165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84199" y="1270000"/>
            <a:ext cx="7903817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nl-NL" sz="2400" b="1" dirty="0"/>
              <a:t>Januari</a:t>
            </a:r>
            <a:r>
              <a:rPr lang="nl-NL" sz="2400" dirty="0"/>
              <a:t>; afstemmen standpunten met accountant (25-01 </a:t>
            </a:r>
            <a:r>
              <a:rPr lang="nl-NL" sz="2400" dirty="0" err="1"/>
              <a:t>tm</a:t>
            </a:r>
            <a:r>
              <a:rPr lang="nl-NL" sz="2400" dirty="0"/>
              <a:t> 05-02) + duidelijkheid provincie over beleggingsresultaat 2020</a:t>
            </a:r>
          </a:p>
          <a:p>
            <a:pPr>
              <a:buBlip>
                <a:blip r:embed="rId2"/>
              </a:buBlip>
            </a:pPr>
            <a:r>
              <a:rPr lang="nl-NL" sz="2400" b="1" dirty="0"/>
              <a:t>Februari; </a:t>
            </a:r>
            <a:r>
              <a:rPr lang="nl-NL" sz="2400" dirty="0"/>
              <a:t>bespreken standpunt met Algemeen Bestuur (10 februari) </a:t>
            </a:r>
          </a:p>
          <a:p>
            <a:pPr>
              <a:buBlip>
                <a:blip r:embed="rId2"/>
              </a:buBlip>
            </a:pPr>
            <a:r>
              <a:rPr lang="nl-NL" sz="2400" b="1" dirty="0"/>
              <a:t>Maart;</a:t>
            </a:r>
            <a:r>
              <a:rPr lang="nl-NL" sz="2400" dirty="0"/>
              <a:t> Verwerking standpunt in jaarrekening 2020 en begroting 2022 (platformbijeenkomst 22 maart)</a:t>
            </a:r>
          </a:p>
          <a:p>
            <a:pPr>
              <a:buBlip>
                <a:blip r:embed="rId2"/>
              </a:buBlip>
            </a:pPr>
            <a:r>
              <a:rPr lang="nl-NL" sz="2400" b="1" dirty="0"/>
              <a:t>April; </a:t>
            </a:r>
            <a:r>
              <a:rPr lang="nl-NL" sz="2400" dirty="0"/>
              <a:t>concept jaarstukken 2020 en begroting 2022 naar gemeenten ten behoeve van zienswijze (15 april)</a:t>
            </a:r>
            <a:endParaRPr lang="nl-NL" sz="2400" b="1" dirty="0"/>
          </a:p>
          <a:p>
            <a:pPr>
              <a:buBlip>
                <a:blip r:embed="rId2"/>
              </a:buBlip>
            </a:pPr>
            <a:endParaRPr lang="nl-NL" sz="2400" dirty="0"/>
          </a:p>
          <a:p>
            <a:pPr>
              <a:buBlip>
                <a:blip r:embed="rId2"/>
              </a:buBlip>
            </a:pPr>
            <a:endParaRPr lang="nl-N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el 1"/>
          <p:cNvSpPr txBox="1">
            <a:spLocks noGrp="1"/>
          </p:cNvSpPr>
          <p:nvPr>
            <p:ph type="title"/>
          </p:nvPr>
        </p:nvSpPr>
        <p:spPr>
          <a:xfrm>
            <a:off x="611559" y="3717032"/>
            <a:ext cx="7704858" cy="1152129"/>
          </a:xfrm>
          <a:prstGeom prst="rect">
            <a:avLst/>
          </a:prstGeom>
        </p:spPr>
        <p:txBody>
          <a:bodyPr/>
          <a:lstStyle/>
          <a:p>
            <a:pPr algn="ctr">
              <a:defRPr sz="3200"/>
            </a:pPr>
            <a:r>
              <a:rPr dirty="0" err="1"/>
              <a:t>Nazorgfonds</a:t>
            </a:r>
            <a:r>
              <a:rPr dirty="0"/>
              <a:t> </a:t>
            </a:r>
            <a:r>
              <a:rPr dirty="0" err="1"/>
              <a:t>stortplaatsen</a:t>
            </a:r>
            <a:r>
              <a:rPr dirty="0"/>
              <a:t> Gelderland</a:t>
            </a:r>
            <a:br>
              <a:rPr dirty="0"/>
            </a:br>
            <a:endParaRPr dirty="0"/>
          </a:p>
        </p:txBody>
      </p:sp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1999" cy="3001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00196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el 1"/>
          <p:cNvSpPr txBox="1"/>
          <p:nvPr/>
        </p:nvSpPr>
        <p:spPr>
          <a:xfrm>
            <a:off x="765290" y="4538079"/>
            <a:ext cx="7613418" cy="115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 algn="ctr">
              <a:lnSpc>
                <a:spcPct val="90000"/>
              </a:lnSpc>
              <a:defRPr sz="3900" b="1">
                <a:solidFill>
                  <a:srgbClr val="84B72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Einde</a:t>
            </a:r>
            <a:br/>
            <a:endParaRPr/>
          </a:p>
        </p:txBody>
      </p:sp>
      <p:pic>
        <p:nvPicPr>
          <p:cNvPr id="171" name="Afbeelding 5" descr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1" y="-13767"/>
            <a:ext cx="9146062" cy="4271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vri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394</Words>
  <Application>Microsoft Office PowerPoint</Application>
  <PresentationFormat>Diavoorstelling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Avri presentatie</vt:lpstr>
      <vt:lpstr>Nazorgfonds stortplaatsen Gelderland </vt:lpstr>
      <vt:lpstr>Terugblik proces</vt:lpstr>
      <vt:lpstr>Onderzochte scenario’s</vt:lpstr>
      <vt:lpstr>Bestuurlijk akkoord; uitstel onbepaalde tijd, overdrachtsmoment over 10 jaar bepalen</vt:lpstr>
      <vt:lpstr>Vervolg</vt:lpstr>
      <vt:lpstr>Nazorgfonds stortplaatsen Gelderland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Arie Bok</dc:creator>
  <cp:lastModifiedBy>Bert-Jan Oude Nijhuis</cp:lastModifiedBy>
  <cp:revision>43</cp:revision>
  <dcterms:created xsi:type="dcterms:W3CDTF">2021-01-14T08:59:36Z</dcterms:created>
  <dcterms:modified xsi:type="dcterms:W3CDTF">2021-01-21T17:57:39Z</dcterms:modified>
</cp:coreProperties>
</file>