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81" r:id="rId2"/>
    <p:sldId id="444" r:id="rId3"/>
    <p:sldId id="474" r:id="rId4"/>
    <p:sldId id="475" r:id="rId5"/>
    <p:sldId id="473" r:id="rId6"/>
    <p:sldId id="482" r:id="rId7"/>
    <p:sldId id="486" r:id="rId8"/>
    <p:sldId id="443" r:id="rId9"/>
    <p:sldId id="487" r:id="rId10"/>
    <p:sldId id="483" r:id="rId11"/>
    <p:sldId id="476" r:id="rId12"/>
    <p:sldId id="485" r:id="rId13"/>
    <p:sldId id="478" r:id="rId14"/>
    <p:sldId id="479" r:id="rId15"/>
    <p:sldId id="488" r:id="rId16"/>
    <p:sldId id="480" r:id="rId17"/>
  </p:sldIdLst>
  <p:sldSz cx="9144000" cy="6858000" type="screen4x3"/>
  <p:notesSz cx="6808788" cy="99409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04FFC-E881-4F8B-BC5B-2612FE4F7BE2}" type="datetimeFigureOut">
              <a:rPr lang="nl-NL" smtClean="0"/>
              <a:t>21-1-2021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1E607-9CDA-440C-A315-DBC1485C72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343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1988" cy="33543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581A9-1B52-402E-B896-527EB2BD36B6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1988" cy="33543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581A9-1B52-402E-B896-527EB2BD36B6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54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1988" cy="33543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581A9-1B52-402E-B896-527EB2BD36B6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93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2133602"/>
            <a:ext cx="8153400" cy="1470025"/>
          </a:xfrm>
        </p:spPr>
        <p:txBody>
          <a:bodyPr>
            <a:normAutofit/>
          </a:bodyPr>
          <a:lstStyle>
            <a:lvl1pPr algn="ctr">
              <a:spcAft>
                <a:spcPts val="0"/>
              </a:spcAft>
              <a:defRPr sz="3000" b="1">
                <a:solidFill>
                  <a:srgbClr val="84B728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6425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1066800"/>
          </a:xfrm>
        </p:spPr>
        <p:txBody>
          <a:bodyPr/>
          <a:lstStyle>
            <a:lvl1pPr>
              <a:defRPr>
                <a:solidFill>
                  <a:srgbClr val="84B728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295400"/>
            <a:ext cx="762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534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1200" cy="1065600"/>
          </a:xfrm>
        </p:spPr>
        <p:txBody>
          <a:bodyPr/>
          <a:lstStyle>
            <a:lvl1pPr>
              <a:defRPr>
                <a:solidFill>
                  <a:srgbClr val="84B728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863600" cy="4114800"/>
          </a:xfrm>
        </p:spPr>
        <p:txBody>
          <a:bodyPr/>
          <a:lstStyle>
            <a:lvl1pPr>
              <a:buFontTx/>
              <a:buNone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grafiek 6"/>
          <p:cNvSpPr>
            <a:spLocks noGrp="1"/>
          </p:cNvSpPr>
          <p:nvPr>
            <p:ph type="chart" sz="quarter" idx="11"/>
          </p:nvPr>
        </p:nvSpPr>
        <p:spPr>
          <a:xfrm>
            <a:off x="5181600" y="1295400"/>
            <a:ext cx="2668200" cy="4114800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54180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399"/>
            <a:ext cx="7621200" cy="1065600"/>
          </a:xfrm>
        </p:spPr>
        <p:txBody>
          <a:bodyPr/>
          <a:lstStyle>
            <a:lvl1pPr>
              <a:defRPr>
                <a:solidFill>
                  <a:srgbClr val="84B728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8600" y="1296000"/>
            <a:ext cx="4255200" cy="762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28600" y="2056482"/>
            <a:ext cx="4255200" cy="3351600"/>
          </a:xfrm>
        </p:spPr>
        <p:txBody>
          <a:bodyPr/>
          <a:lstStyle>
            <a:lvl1pPr>
              <a:buFontTx/>
              <a:buNone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572000" y="1296002"/>
            <a:ext cx="3277800" cy="1295399"/>
          </a:xfrm>
        </p:spPr>
        <p:txBody>
          <a:bodyPr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572000" y="2582738"/>
            <a:ext cx="3277800" cy="2804400"/>
          </a:xfrm>
        </p:spPr>
        <p:txBody>
          <a:bodyPr/>
          <a:lstStyle>
            <a:lvl1pPr>
              <a:buFontTx/>
              <a:buNone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443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1200" cy="10656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media 4"/>
          <p:cNvSpPr>
            <a:spLocks noGrp="1"/>
          </p:cNvSpPr>
          <p:nvPr>
            <p:ph type="media" sz="quarter" idx="11"/>
          </p:nvPr>
        </p:nvSpPr>
        <p:spPr>
          <a:xfrm>
            <a:off x="228600" y="1296000"/>
            <a:ext cx="7621200" cy="4114800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media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9054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1200" cy="1065600"/>
          </a:xfrm>
        </p:spPr>
        <p:txBody>
          <a:bodyPr>
            <a:normAutofit/>
          </a:bodyPr>
          <a:lstStyle>
            <a:lvl1pPr algn="l">
              <a:defRPr sz="3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82000" y="1295400"/>
            <a:ext cx="5167800" cy="4114800"/>
          </a:xfrm>
        </p:spPr>
        <p:txBody>
          <a:bodyPr/>
          <a:lstStyle>
            <a:lvl1pPr>
              <a:buFontTx/>
              <a:buNone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28602" y="1295400"/>
            <a:ext cx="2362199" cy="41148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3496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51200"/>
            <a:ext cx="7621200" cy="52596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9896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228600" y="152400"/>
            <a:ext cx="76212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228600" y="1296000"/>
            <a:ext cx="76212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116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28600" y="151200"/>
            <a:ext cx="7621200" cy="5259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310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6" descr="Avri_Powerpoint_DH03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228600" y="152402"/>
            <a:ext cx="76215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76215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0201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84B728"/>
          </a:solidFill>
          <a:latin typeface="Arial"/>
          <a:ea typeface="+mj-ea"/>
          <a:cs typeface="Arial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84B728"/>
          </a:solidFill>
          <a:latin typeface="Arial" charset="0"/>
          <a:cs typeface="Arial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84B728"/>
          </a:solidFill>
          <a:latin typeface="Arial" charset="0"/>
          <a:cs typeface="Arial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84B728"/>
          </a:solidFill>
          <a:latin typeface="Arial" charset="0"/>
          <a:cs typeface="Arial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84B728"/>
          </a:solidFill>
          <a:latin typeface="Arial" charset="0"/>
          <a:cs typeface="Arial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84B728"/>
          </a:solidFill>
          <a:latin typeface="Arial" charset="0"/>
          <a:cs typeface="Arial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84B728"/>
          </a:solidFill>
          <a:latin typeface="Arial" charset="0"/>
          <a:cs typeface="Arial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84B728"/>
          </a:solidFill>
          <a:latin typeface="Arial" charset="0"/>
          <a:cs typeface="Arial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84B728"/>
          </a:solidFill>
          <a:latin typeface="Arial" charset="0"/>
          <a:cs typeface="Arial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2"/>
        </a:buBlip>
        <a:defRPr sz="2400" kern="1200">
          <a:solidFill>
            <a:srgbClr val="455F6D"/>
          </a:solidFill>
          <a:latin typeface="Arial"/>
          <a:ea typeface="+mn-ea"/>
          <a:cs typeface="Arial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2"/>
        </a:buBlip>
        <a:defRPr sz="2100" kern="1200">
          <a:solidFill>
            <a:srgbClr val="455F6D"/>
          </a:solidFill>
          <a:latin typeface="Arial"/>
          <a:ea typeface="+mn-ea"/>
          <a:cs typeface="Arial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2"/>
        </a:buBlip>
        <a:defRPr sz="1800" kern="1200">
          <a:solidFill>
            <a:srgbClr val="455F6D"/>
          </a:solidFill>
          <a:latin typeface="Arial"/>
          <a:ea typeface="+mn-ea"/>
          <a:cs typeface="Arial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2"/>
        </a:buBlip>
        <a:defRPr sz="1500" kern="1200">
          <a:solidFill>
            <a:srgbClr val="455F6D"/>
          </a:solidFill>
          <a:latin typeface="Arial"/>
          <a:ea typeface="+mn-ea"/>
          <a:cs typeface="Arial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2"/>
        </a:buBlip>
        <a:defRPr sz="1500" kern="1200">
          <a:solidFill>
            <a:srgbClr val="455F6D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2.xlsx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.xls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4A1FA-2756-4337-91DE-E300E77C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Avri en haar project-bv’s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AB348A-3AE0-4E37-AD0B-4918E33F4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84945"/>
            <a:ext cx="7912916" cy="4488110"/>
          </a:xfrm>
        </p:spPr>
        <p:txBody>
          <a:bodyPr/>
          <a:lstStyle/>
          <a:p>
            <a:r>
              <a:rPr lang="nl-NL" sz="1800" dirty="0"/>
              <a:t>Toelichting voor platformbijeenkomst 21 januari 2021</a:t>
            </a:r>
          </a:p>
          <a:p>
            <a:r>
              <a:rPr lang="nl-NL" sz="1800" i="1" dirty="0"/>
              <a:t>project-bv’s:  Avri Realisatie BV en Avri Solar BV</a:t>
            </a:r>
            <a:br>
              <a:rPr lang="nl-NL" sz="1800" i="1" dirty="0"/>
            </a:br>
            <a:endParaRPr lang="nl-NL" sz="1800" i="1" dirty="0"/>
          </a:p>
          <a:p>
            <a:r>
              <a:rPr lang="nl-NL" sz="1800" i="1" dirty="0"/>
              <a:t>Inhoud presentatie:</a:t>
            </a:r>
          </a:p>
          <a:p>
            <a:pPr lvl="1"/>
            <a:r>
              <a:rPr lang="nl-NL" sz="1500" i="1" dirty="0"/>
              <a:t>Organisatie structuur</a:t>
            </a:r>
          </a:p>
          <a:p>
            <a:pPr lvl="1"/>
            <a:r>
              <a:rPr lang="nl-NL" sz="1500" i="1" dirty="0"/>
              <a:t>Ontstaan van de bv-structuur</a:t>
            </a:r>
          </a:p>
          <a:p>
            <a:pPr lvl="1"/>
            <a:r>
              <a:rPr lang="nl-NL" sz="1500" i="1" dirty="0"/>
              <a:t>Activiteitenomschrijving</a:t>
            </a:r>
          </a:p>
          <a:p>
            <a:pPr lvl="1"/>
            <a:r>
              <a:rPr lang="nl-NL" sz="1500" i="1" dirty="0"/>
              <a:t>Waar richten de </a:t>
            </a:r>
            <a:r>
              <a:rPr lang="nl-NL" sz="1500" i="1" dirty="0" err="1"/>
              <a:t>BV’s</a:t>
            </a:r>
            <a:r>
              <a:rPr lang="nl-NL" sz="1500" i="1" dirty="0"/>
              <a:t> zich op</a:t>
            </a:r>
          </a:p>
          <a:p>
            <a:pPr lvl="1"/>
            <a:r>
              <a:rPr lang="nl-NL" sz="1500" i="1" dirty="0"/>
              <a:t>Verhouding </a:t>
            </a:r>
            <a:r>
              <a:rPr lang="nl-NL" sz="1500" i="1" dirty="0" err="1"/>
              <a:t>AvA</a:t>
            </a:r>
            <a:r>
              <a:rPr lang="nl-NL" sz="1500" i="1" dirty="0"/>
              <a:t> – RvC – bestuurder (directie)</a:t>
            </a:r>
          </a:p>
          <a:p>
            <a:pPr lvl="1"/>
            <a:r>
              <a:rPr lang="nl-NL" sz="1500" i="1" dirty="0"/>
              <a:t>Risico’s</a:t>
            </a:r>
          </a:p>
          <a:p>
            <a:pPr lvl="1"/>
            <a:r>
              <a:rPr lang="nl-NL" sz="1500" i="1" dirty="0"/>
              <a:t>Financiële stromen</a:t>
            </a:r>
          </a:p>
          <a:p>
            <a:pPr lvl="1"/>
            <a:r>
              <a:rPr lang="nl-NL" sz="1500" i="1" dirty="0"/>
              <a:t>Financiële administratie</a:t>
            </a:r>
          </a:p>
          <a:p>
            <a:pPr lvl="1"/>
            <a:r>
              <a:rPr lang="nl-NL" sz="1500" i="1" dirty="0"/>
              <a:t>Financiële regels</a:t>
            </a:r>
          </a:p>
          <a:p>
            <a:pPr lvl="1"/>
            <a:r>
              <a:rPr lang="nl-NL" sz="1500" i="1" dirty="0"/>
              <a:t>Toekomstvisie </a:t>
            </a:r>
            <a:r>
              <a:rPr lang="nl-NL" sz="1500" i="1" dirty="0" err="1"/>
              <a:t>BV’s</a:t>
            </a:r>
            <a:endParaRPr lang="nl-NL" sz="1500" i="1" dirty="0"/>
          </a:p>
          <a:p>
            <a:pPr lvl="1"/>
            <a:endParaRPr lang="nl-NL" sz="1500" i="1" dirty="0"/>
          </a:p>
          <a:p>
            <a:pPr lvl="1"/>
            <a:endParaRPr lang="nl-NL" sz="1500" i="1" dirty="0"/>
          </a:p>
          <a:p>
            <a:pPr lvl="1"/>
            <a:endParaRPr lang="nl-NL" sz="1500" i="1" dirty="0"/>
          </a:p>
          <a:p>
            <a:pPr lvl="1"/>
            <a:endParaRPr lang="nl-NL" sz="1500" i="1" dirty="0"/>
          </a:p>
          <a:p>
            <a:pPr lvl="1"/>
            <a:endParaRPr lang="nl-NL" sz="1500" i="1" dirty="0"/>
          </a:p>
          <a:p>
            <a:pPr lvl="1"/>
            <a:endParaRPr lang="nl-NL" sz="1500" i="1" dirty="0"/>
          </a:p>
        </p:txBody>
      </p:sp>
    </p:spTree>
    <p:extLst>
      <p:ext uri="{BB962C8B-B14F-4D97-AF65-F5344CB8AC3E}">
        <p14:creationId xmlns:p14="http://schemas.microsoft.com/office/powerpoint/2010/main" val="8509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2100" dirty="0"/>
              <a:t>Risico’s</a:t>
            </a:r>
            <a:endParaRPr lang="nl-NL" sz="27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3C7F40-173B-459E-BAA8-1813B1E48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Zijn er risico’s ?</a:t>
            </a:r>
          </a:p>
          <a:p>
            <a:r>
              <a:rPr lang="nl-NL" dirty="0"/>
              <a:t>Realisatie BV: </a:t>
            </a:r>
          </a:p>
          <a:p>
            <a:pPr lvl="1"/>
            <a:r>
              <a:rPr lang="nl-NL" dirty="0"/>
              <a:t>Beëindiging verhuur, geen inkomsten</a:t>
            </a:r>
          </a:p>
          <a:p>
            <a:r>
              <a:rPr lang="nl-NL" dirty="0"/>
              <a:t>Solar BV: </a:t>
            </a:r>
          </a:p>
          <a:p>
            <a:pPr lvl="1"/>
            <a:r>
              <a:rPr lang="nl-NL" dirty="0"/>
              <a:t>niet meer aan verplichtingen kunnen voldoen (leningen) </a:t>
            </a:r>
          </a:p>
          <a:p>
            <a:pPr lvl="1"/>
            <a:r>
              <a:rPr lang="nl-NL" dirty="0"/>
              <a:t>ligging op een stortplaats</a:t>
            </a:r>
          </a:p>
          <a:p>
            <a:r>
              <a:rPr lang="nl-NL" dirty="0"/>
              <a:t>Kan leiden tot faillissement (theoretisch voor een overheids-bv ?)</a:t>
            </a:r>
          </a:p>
          <a:p>
            <a:r>
              <a:rPr lang="nl-NL" dirty="0"/>
              <a:t>Financieel risico voor aandeelhouder is beperkt tot aandelenkapitaal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835337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4A1FA-2756-4337-91DE-E300E77C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674267"/>
          </a:xfrm>
        </p:spPr>
        <p:txBody>
          <a:bodyPr/>
          <a:lstStyle/>
          <a:p>
            <a:r>
              <a:rPr lang="nl-NL" dirty="0"/>
              <a:t>Financiële stromen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AB348A-3AE0-4E37-AD0B-4918E33F4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0510"/>
            <a:ext cx="7912916" cy="528506"/>
          </a:xfrm>
        </p:spPr>
        <p:txBody>
          <a:bodyPr/>
          <a:lstStyle/>
          <a:p>
            <a:r>
              <a:rPr lang="nl-NL" dirty="0"/>
              <a:t>Schematische weergave:</a:t>
            </a:r>
          </a:p>
        </p:txBody>
      </p:sp>
      <p:grpSp>
        <p:nvGrpSpPr>
          <p:cNvPr id="55" name="Groep 54">
            <a:extLst>
              <a:ext uri="{FF2B5EF4-FFF2-40B4-BE49-F238E27FC236}">
                <a16:creationId xmlns:a16="http://schemas.microsoft.com/office/drawing/2014/main" id="{37B783C4-E4F1-4868-AD72-F0B53E721398}"/>
              </a:ext>
            </a:extLst>
          </p:cNvPr>
          <p:cNvGrpSpPr/>
          <p:nvPr/>
        </p:nvGrpSpPr>
        <p:grpSpPr>
          <a:xfrm>
            <a:off x="732988" y="1407635"/>
            <a:ext cx="6904140" cy="3282505"/>
            <a:chOff x="847289" y="1946819"/>
            <a:chExt cx="6904140" cy="3282505"/>
          </a:xfrm>
        </p:grpSpPr>
        <p:sp>
          <p:nvSpPr>
            <p:cNvPr id="4" name="Tekstvak 11">
              <a:extLst>
                <a:ext uri="{FF2B5EF4-FFF2-40B4-BE49-F238E27FC236}">
                  <a16:creationId xmlns:a16="http://schemas.microsoft.com/office/drawing/2014/main" id="{A3213F41-EBFD-43CB-9EB1-7385CF71E6AD}"/>
                </a:ext>
              </a:extLst>
            </p:cNvPr>
            <p:cNvSpPr txBox="1"/>
            <p:nvPr/>
          </p:nvSpPr>
          <p:spPr>
            <a:xfrm>
              <a:off x="847289" y="2224827"/>
              <a:ext cx="1090568" cy="338554"/>
            </a:xfrm>
            <a:prstGeom prst="rect">
              <a:avLst/>
            </a:prstGeom>
            <a:solidFill>
              <a:srgbClr val="0070C0">
                <a:alpha val="30000"/>
              </a:srgbClr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defTabSz="342900"/>
              <a:r>
                <a:rPr lang="nl-NL" sz="1600" dirty="0">
                  <a:solidFill>
                    <a:prstClr val="black"/>
                  </a:solidFill>
                </a:rPr>
                <a:t>Gr Avri</a:t>
              </a:r>
              <a:endParaRPr lang="nl-NL" sz="900" dirty="0">
                <a:solidFill>
                  <a:prstClr val="black"/>
                </a:solidFill>
              </a:endParaRPr>
            </a:p>
          </p:txBody>
        </p:sp>
        <p:sp>
          <p:nvSpPr>
            <p:cNvPr id="5" name="Tekstvak 9">
              <a:extLst>
                <a:ext uri="{FF2B5EF4-FFF2-40B4-BE49-F238E27FC236}">
                  <a16:creationId xmlns:a16="http://schemas.microsoft.com/office/drawing/2014/main" id="{199A7BF7-D328-4597-AEB5-4EBB5F9ED4E4}"/>
                </a:ext>
              </a:extLst>
            </p:cNvPr>
            <p:cNvSpPr txBox="1"/>
            <p:nvPr/>
          </p:nvSpPr>
          <p:spPr>
            <a:xfrm>
              <a:off x="3543126" y="3278959"/>
              <a:ext cx="1649660" cy="507831"/>
            </a:xfrm>
            <a:prstGeom prst="rect">
              <a:avLst/>
            </a:prstGeom>
            <a:solidFill>
              <a:srgbClr val="FFC000">
                <a:alpha val="48000"/>
              </a:srgbClr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defTabSz="342900"/>
              <a:r>
                <a:rPr lang="nl-NL" sz="1350" dirty="0">
                  <a:solidFill>
                    <a:prstClr val="black"/>
                  </a:solidFill>
                </a:rPr>
                <a:t>Avri Realisatie B.V.</a:t>
              </a:r>
            </a:p>
            <a:p>
              <a:pPr algn="ctr" defTabSz="342900"/>
              <a:r>
                <a:rPr lang="nl-NL" sz="1350" dirty="0">
                  <a:solidFill>
                    <a:prstClr val="black"/>
                  </a:solidFill>
                </a:rPr>
                <a:t>(terreinverhuur)</a:t>
              </a:r>
            </a:p>
          </p:txBody>
        </p:sp>
        <p:sp>
          <p:nvSpPr>
            <p:cNvPr id="6" name="Tekstvak 10">
              <a:extLst>
                <a:ext uri="{FF2B5EF4-FFF2-40B4-BE49-F238E27FC236}">
                  <a16:creationId xmlns:a16="http://schemas.microsoft.com/office/drawing/2014/main" id="{AB8DC294-ADB7-4360-8C3E-59FD6DD0C5B8}"/>
                </a:ext>
              </a:extLst>
            </p:cNvPr>
            <p:cNvSpPr txBox="1"/>
            <p:nvPr/>
          </p:nvSpPr>
          <p:spPr>
            <a:xfrm>
              <a:off x="6233705" y="4721493"/>
              <a:ext cx="1517724" cy="507831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defTabSz="342900"/>
              <a:r>
                <a:rPr lang="nl-NL" sz="1350" dirty="0">
                  <a:solidFill>
                    <a:prstClr val="black"/>
                  </a:solidFill>
                </a:rPr>
                <a:t>Avri Solar B.V.</a:t>
              </a:r>
            </a:p>
            <a:p>
              <a:pPr algn="ctr" defTabSz="342900"/>
              <a:r>
                <a:rPr lang="nl-NL" sz="1350" dirty="0">
                  <a:solidFill>
                    <a:prstClr val="black"/>
                  </a:solidFill>
                </a:rPr>
                <a:t>(Zonnepark)</a:t>
              </a:r>
              <a:endParaRPr lang="nl-NL" sz="750" dirty="0">
                <a:solidFill>
                  <a:prstClr val="black"/>
                </a:solidFill>
              </a:endParaRPr>
            </a:p>
          </p:txBody>
        </p:sp>
        <p:cxnSp>
          <p:nvCxnSpPr>
            <p:cNvPr id="8" name="Verbindingslijn: gebogen 7">
              <a:extLst>
                <a:ext uri="{FF2B5EF4-FFF2-40B4-BE49-F238E27FC236}">
                  <a16:creationId xmlns:a16="http://schemas.microsoft.com/office/drawing/2014/main" id="{168077C4-E8A3-477A-BB3B-1BB3E5DF1B0F}"/>
                </a:ext>
              </a:extLst>
            </p:cNvPr>
            <p:cNvCxnSpPr>
              <a:cxnSpLocks/>
              <a:stCxn id="4" idx="2"/>
              <a:endCxn id="5" idx="1"/>
            </p:cNvCxnSpPr>
            <p:nvPr/>
          </p:nvCxnSpPr>
          <p:spPr>
            <a:xfrm rot="16200000" flipH="1">
              <a:off x="1983102" y="1972851"/>
              <a:ext cx="969494" cy="2150553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0C3A0E0C-3966-4C1E-94E0-589B9E1E072B}"/>
                </a:ext>
              </a:extLst>
            </p:cNvPr>
            <p:cNvSpPr txBox="1"/>
            <p:nvPr/>
          </p:nvSpPr>
          <p:spPr>
            <a:xfrm>
              <a:off x="1789478" y="3255385"/>
              <a:ext cx="131478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dirty="0"/>
                <a:t>100% kapitaalbelang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1A2526B3-2A52-49A5-9DB9-F415DC611EDF}"/>
                </a:ext>
              </a:extLst>
            </p:cNvPr>
            <p:cNvSpPr txBox="1"/>
            <p:nvPr/>
          </p:nvSpPr>
          <p:spPr>
            <a:xfrm>
              <a:off x="4764437" y="4971564"/>
              <a:ext cx="12298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dirty="0"/>
                <a:t>Waardering  € 1,00</a:t>
              </a:r>
            </a:p>
          </p:txBody>
        </p:sp>
        <p:cxnSp>
          <p:nvCxnSpPr>
            <p:cNvPr id="15" name="Verbindingslijn: gebogen 14">
              <a:extLst>
                <a:ext uri="{FF2B5EF4-FFF2-40B4-BE49-F238E27FC236}">
                  <a16:creationId xmlns:a16="http://schemas.microsoft.com/office/drawing/2014/main" id="{C4897D7E-3EB0-4359-A9E0-5E7411E6736A}"/>
                </a:ext>
              </a:extLst>
            </p:cNvPr>
            <p:cNvCxnSpPr>
              <a:cxnSpLocks/>
              <a:stCxn id="5" idx="2"/>
              <a:endCxn id="6" idx="1"/>
            </p:cNvCxnSpPr>
            <p:nvPr/>
          </p:nvCxnSpPr>
          <p:spPr>
            <a:xfrm rot="16200000" flipH="1">
              <a:off x="4706521" y="3448224"/>
              <a:ext cx="1188619" cy="1865749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D31748F6-193D-46D7-A87A-25E5C5E78ACD}"/>
                </a:ext>
              </a:extLst>
            </p:cNvPr>
            <p:cNvSpPr txBox="1"/>
            <p:nvPr/>
          </p:nvSpPr>
          <p:spPr>
            <a:xfrm>
              <a:off x="4680058" y="4715727"/>
              <a:ext cx="131478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dirty="0"/>
                <a:t>100% kapitaalbelang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4285FFF5-E610-41BB-B264-B88DC66460FC}"/>
                </a:ext>
              </a:extLst>
            </p:cNvPr>
            <p:cNvSpPr txBox="1"/>
            <p:nvPr/>
          </p:nvSpPr>
          <p:spPr>
            <a:xfrm>
              <a:off x="1763029" y="3538193"/>
              <a:ext cx="136768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dirty="0"/>
                <a:t>Waardering  € 75.000</a:t>
              </a:r>
            </a:p>
          </p:txBody>
        </p:sp>
        <p:cxnSp>
          <p:nvCxnSpPr>
            <p:cNvPr id="20" name="Verbindingslijn: gebogen 19">
              <a:extLst>
                <a:ext uri="{FF2B5EF4-FFF2-40B4-BE49-F238E27FC236}">
                  <a16:creationId xmlns:a16="http://schemas.microsoft.com/office/drawing/2014/main" id="{763E1DE9-2D42-4985-B7F7-47A22B0EF75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937858" y="2555685"/>
              <a:ext cx="3254931" cy="719430"/>
            </a:xfrm>
            <a:prstGeom prst="bentConnector3">
              <a:avLst>
                <a:gd name="adj1" fmla="val 516"/>
              </a:avLst>
            </a:prstGeom>
            <a:ln w="15875">
              <a:solidFill>
                <a:srgbClr val="FF0000"/>
              </a:solidFill>
              <a:prstDash val="sys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A4B6928B-36C1-4765-A313-2D0D4B2552D3}"/>
                </a:ext>
              </a:extLst>
            </p:cNvPr>
            <p:cNvSpPr txBox="1"/>
            <p:nvPr/>
          </p:nvSpPr>
          <p:spPr>
            <a:xfrm>
              <a:off x="2411649" y="2297922"/>
              <a:ext cx="347883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dirty="0"/>
                <a:t>Terreingebruik, inzet faciliteiten, personeel € 155.000,- /jaar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884E07C2-4897-47F7-80B0-B8AB094F4EE2}"/>
                </a:ext>
              </a:extLst>
            </p:cNvPr>
            <p:cNvSpPr txBox="1"/>
            <p:nvPr/>
          </p:nvSpPr>
          <p:spPr>
            <a:xfrm>
              <a:off x="4185058" y="2555685"/>
              <a:ext cx="66877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dirty="0"/>
                <a:t>Dividend</a:t>
              </a:r>
            </a:p>
          </p:txBody>
        </p:sp>
        <p:cxnSp>
          <p:nvCxnSpPr>
            <p:cNvPr id="33" name="Verbindingslijn: gebogen 32">
              <a:extLst>
                <a:ext uri="{FF2B5EF4-FFF2-40B4-BE49-F238E27FC236}">
                  <a16:creationId xmlns:a16="http://schemas.microsoft.com/office/drawing/2014/main" id="{94C043AA-9D5D-4077-A0F4-29224E475E7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192789" y="3782946"/>
              <a:ext cx="2416027" cy="938547"/>
            </a:xfrm>
            <a:prstGeom prst="bentConnector3">
              <a:avLst>
                <a:gd name="adj1" fmla="val 694"/>
              </a:avLst>
            </a:prstGeom>
            <a:ln w="19050">
              <a:solidFill>
                <a:srgbClr val="FF0000"/>
              </a:solidFill>
              <a:prstDash val="sys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35C43E03-B855-4CEE-8009-78172CFB84C4}"/>
                </a:ext>
              </a:extLst>
            </p:cNvPr>
            <p:cNvSpPr txBox="1"/>
            <p:nvPr/>
          </p:nvSpPr>
          <p:spPr>
            <a:xfrm>
              <a:off x="6253126" y="3774297"/>
              <a:ext cx="66877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dirty="0"/>
                <a:t>Dividend</a:t>
              </a:r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24DCA6AD-F5F1-43B8-AF09-988E1553859E}"/>
                </a:ext>
              </a:extLst>
            </p:cNvPr>
            <p:cNvSpPr txBox="1"/>
            <p:nvPr/>
          </p:nvSpPr>
          <p:spPr>
            <a:xfrm>
              <a:off x="5911848" y="3523264"/>
              <a:ext cx="161454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dirty="0"/>
                <a:t>Aflossing/rente a.g. lening</a:t>
              </a:r>
            </a:p>
          </p:txBody>
        </p:sp>
        <p:cxnSp>
          <p:nvCxnSpPr>
            <p:cNvPr id="42" name="Verbindingslijn: gebogen 41">
              <a:extLst>
                <a:ext uri="{FF2B5EF4-FFF2-40B4-BE49-F238E27FC236}">
                  <a16:creationId xmlns:a16="http://schemas.microsoft.com/office/drawing/2014/main" id="{03217092-FFC2-4117-8BB9-1E164C4E23A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937858" y="2224830"/>
              <a:ext cx="5813571" cy="2496217"/>
            </a:xfrm>
            <a:prstGeom prst="bentConnector3">
              <a:avLst>
                <a:gd name="adj1" fmla="val -72"/>
              </a:avLst>
            </a:prstGeom>
            <a:ln w="19050">
              <a:solidFill>
                <a:srgbClr val="FF0000"/>
              </a:solidFill>
              <a:prstDash val="sysDash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D68793B0-1F8F-4FED-844D-7FC2FE30E761}"/>
                </a:ext>
              </a:extLst>
            </p:cNvPr>
            <p:cNvSpPr txBox="1"/>
            <p:nvPr/>
          </p:nvSpPr>
          <p:spPr>
            <a:xfrm>
              <a:off x="4187212" y="1946819"/>
              <a:ext cx="301396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dirty="0"/>
                <a:t>Huuropbrengst terrein Zonnepark (</a:t>
              </a:r>
              <a:r>
                <a:rPr lang="nl-NL" sz="1050"/>
                <a:t>€ 18.500</a:t>
              </a:r>
              <a:r>
                <a:rPr lang="nl-NL" sz="1050" dirty="0"/>
                <a:t>,-/jaar)</a:t>
              </a:r>
            </a:p>
          </p:txBody>
        </p:sp>
      </p:grpSp>
      <p:pic>
        <p:nvPicPr>
          <p:cNvPr id="54" name="Afbeelding 53" descr="logo-triodos-bank-1.png">
            <a:extLst>
              <a:ext uri="{FF2B5EF4-FFF2-40B4-BE49-F238E27FC236}">
                <a16:creationId xmlns:a16="http://schemas.microsoft.com/office/drawing/2014/main" id="{54AC8BE1-7643-4BB7-9404-A148426450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7547" y="6210589"/>
            <a:ext cx="1547005" cy="216024"/>
          </a:xfrm>
          <a:prstGeom prst="rect">
            <a:avLst/>
          </a:prstGeom>
        </p:spPr>
      </p:pic>
      <p:sp>
        <p:nvSpPr>
          <p:cNvPr id="56" name="Tekstvak 55">
            <a:extLst>
              <a:ext uri="{FF2B5EF4-FFF2-40B4-BE49-F238E27FC236}">
                <a16:creationId xmlns:a16="http://schemas.microsoft.com/office/drawing/2014/main" id="{7F4EA938-D66F-44D7-A622-88E5AD5F90A9}"/>
              </a:ext>
            </a:extLst>
          </p:cNvPr>
          <p:cNvSpPr txBox="1"/>
          <p:nvPr/>
        </p:nvSpPr>
        <p:spPr>
          <a:xfrm>
            <a:off x="5519233" y="5050545"/>
            <a:ext cx="273754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1200" u="sng" dirty="0"/>
              <a:t>Aflossingsverplichtingen Solar BV:</a:t>
            </a:r>
          </a:p>
          <a:p>
            <a:pPr marL="285750" indent="-285750">
              <a:buFontTx/>
              <a:buChar char="-"/>
            </a:pPr>
            <a:r>
              <a:rPr lang="nl-NL" sz="1200" dirty="0"/>
              <a:t>Triodos Bank/Groenfonds 8,7mln</a:t>
            </a:r>
          </a:p>
          <a:p>
            <a:pPr marL="285750" indent="-285750">
              <a:buFontTx/>
              <a:buChar char="-"/>
            </a:pPr>
            <a:r>
              <a:rPr lang="nl-NL" sz="1200" dirty="0"/>
              <a:t>Greencrowd (</a:t>
            </a:r>
            <a:r>
              <a:rPr lang="nl-NL" sz="1200" dirty="0" err="1"/>
              <a:t>crowdfunders</a:t>
            </a:r>
            <a:r>
              <a:rPr lang="nl-NL" sz="1200" dirty="0"/>
              <a:t>) 0,9 </a:t>
            </a:r>
            <a:r>
              <a:rPr lang="nl-NL" sz="1200" dirty="0" err="1"/>
              <a:t>mln</a:t>
            </a:r>
            <a:endParaRPr lang="nl-NL" sz="1200" dirty="0"/>
          </a:p>
          <a:p>
            <a:pPr marL="285750" indent="-285750">
              <a:buFontTx/>
              <a:buChar char="-"/>
            </a:pPr>
            <a:r>
              <a:rPr lang="nl-NL" sz="1200" dirty="0"/>
              <a:t>Avri Realisatie BV 0,5mln</a:t>
            </a:r>
          </a:p>
          <a:p>
            <a:pPr marL="285750" indent="-285750">
              <a:buFontTx/>
              <a:buChar char="-"/>
            </a:pPr>
            <a:r>
              <a:rPr lang="nl-NL" sz="1200" dirty="0"/>
              <a:t>Oost NL/IEG 10k</a:t>
            </a:r>
          </a:p>
        </p:txBody>
      </p:sp>
      <p:cxnSp>
        <p:nvCxnSpPr>
          <p:cNvPr id="58" name="Verbindingslijn: gebogen 57">
            <a:extLst>
              <a:ext uri="{FF2B5EF4-FFF2-40B4-BE49-F238E27FC236}">
                <a16:creationId xmlns:a16="http://schemas.microsoft.com/office/drawing/2014/main" id="{A7A60664-B997-4AD5-A7C6-9A2CB53196C9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9734" y="2248998"/>
            <a:ext cx="2770030" cy="2443521"/>
          </a:xfrm>
          <a:prstGeom prst="bentConnector3">
            <a:avLst>
              <a:gd name="adj1" fmla="val 99970"/>
            </a:avLst>
          </a:prstGeom>
          <a:ln w="19050">
            <a:solidFill>
              <a:srgbClr val="FF0000"/>
            </a:solidFill>
            <a:prstDash val="sysDash"/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kstvak 64">
            <a:extLst>
              <a:ext uri="{FF2B5EF4-FFF2-40B4-BE49-F238E27FC236}">
                <a16:creationId xmlns:a16="http://schemas.microsoft.com/office/drawing/2014/main" id="{4F60C945-7348-4073-B0E8-8E5B8E6C955A}"/>
              </a:ext>
            </a:extLst>
          </p:cNvPr>
          <p:cNvSpPr txBox="1"/>
          <p:nvPr/>
        </p:nvSpPr>
        <p:spPr>
          <a:xfrm>
            <a:off x="895116" y="4594317"/>
            <a:ext cx="22813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/>
              <a:t>Opbrengst verhuur terrein aan derden</a:t>
            </a: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52FFFCB9-9161-4BF0-956C-BEF51489B5A8}"/>
              </a:ext>
            </a:extLst>
          </p:cNvPr>
          <p:cNvSpPr txBox="1"/>
          <p:nvPr/>
        </p:nvSpPr>
        <p:spPr>
          <a:xfrm>
            <a:off x="896514" y="4855774"/>
            <a:ext cx="22557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/>
              <a:t>MCC, Windpark, Zendmast</a:t>
            </a:r>
          </a:p>
          <a:p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€ 7.700,- ; € 100.000,- ; € 3.200,- /jaar</a:t>
            </a:r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2604833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4A1FA-2756-4337-91DE-E300E77C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674267"/>
          </a:xfrm>
        </p:spPr>
        <p:txBody>
          <a:bodyPr/>
          <a:lstStyle/>
          <a:p>
            <a:r>
              <a:rPr lang="nl-NL" dirty="0"/>
              <a:t>Financiële administraties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AB348A-3AE0-4E37-AD0B-4918E33F4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26666"/>
            <a:ext cx="7912916" cy="4894625"/>
          </a:xfrm>
        </p:spPr>
        <p:txBody>
          <a:bodyPr/>
          <a:lstStyle/>
          <a:p>
            <a:r>
              <a:rPr lang="nl-NL" sz="1800" b="1" dirty="0">
                <a:solidFill>
                  <a:srgbClr val="00B050"/>
                </a:solidFill>
              </a:rPr>
              <a:t>Gr Avri: </a:t>
            </a:r>
            <a:r>
              <a:rPr lang="nl-NL" sz="1800" b="1" dirty="0"/>
              <a:t> </a:t>
            </a:r>
            <a:r>
              <a:rPr lang="nl-NL" sz="1600" dirty="0"/>
              <a:t>voor de opzet en inhoud van de begroting en jaarrekening gelden wettelijke eisen die zijn vastgelegd in het Besluit Begroting en Verantwoording provincies en gemeenten (</a:t>
            </a:r>
            <a:r>
              <a:rPr lang="nl-NL" sz="1600" b="1" dirty="0">
                <a:solidFill>
                  <a:srgbClr val="00B050"/>
                </a:solidFill>
              </a:rPr>
              <a:t>BBV</a:t>
            </a:r>
            <a:r>
              <a:rPr lang="nl-NL" sz="1600" dirty="0"/>
              <a:t>)</a:t>
            </a:r>
          </a:p>
          <a:p>
            <a:r>
              <a:rPr lang="nl-NL" sz="1800" b="1" dirty="0">
                <a:solidFill>
                  <a:srgbClr val="00B050"/>
                </a:solidFill>
              </a:rPr>
              <a:t>Avri Realisatie B.V./ Avri Solar B.V.:</a:t>
            </a:r>
          </a:p>
          <a:p>
            <a:pPr lvl="1"/>
            <a:r>
              <a:rPr lang="nl-NL" sz="1600" b="1" dirty="0"/>
              <a:t>Overeenkomsten:</a:t>
            </a:r>
          </a:p>
          <a:p>
            <a:pPr lvl="2"/>
            <a:r>
              <a:rPr lang="nl-NL" sz="1300" dirty="0"/>
              <a:t>Kennen eigen administraties, welke moeten voldoen aan de wettelijke bepalingen van </a:t>
            </a:r>
            <a:r>
              <a:rPr lang="nl-NL" sz="1300" b="1" dirty="0">
                <a:solidFill>
                  <a:srgbClr val="00B050"/>
                </a:solidFill>
              </a:rPr>
              <a:t>Burgerlijk Wetboek</a:t>
            </a:r>
          </a:p>
          <a:p>
            <a:pPr lvl="2"/>
            <a:r>
              <a:rPr lang="nl-NL" sz="1300" b="1" dirty="0">
                <a:solidFill>
                  <a:srgbClr val="00B050"/>
                </a:solidFill>
              </a:rPr>
              <a:t>Jaarrekeningen </a:t>
            </a:r>
            <a:r>
              <a:rPr lang="nl-NL" sz="1300" b="1" dirty="0" err="1">
                <a:solidFill>
                  <a:srgbClr val="00B050"/>
                </a:solidFill>
              </a:rPr>
              <a:t>BV’s</a:t>
            </a:r>
            <a:r>
              <a:rPr lang="nl-NL" sz="1300" dirty="0">
                <a:solidFill>
                  <a:srgbClr val="00B050"/>
                </a:solidFill>
              </a:rPr>
              <a:t> </a:t>
            </a:r>
            <a:r>
              <a:rPr lang="nl-NL" sz="1300" dirty="0"/>
              <a:t>bestaan uit een balans, W&amp;V-rekening, algemene toelichting en grondslagen met toelichting. Eigen accountantscontroles.</a:t>
            </a:r>
            <a:endParaRPr lang="nl-NL" sz="1800" b="1" dirty="0">
              <a:solidFill>
                <a:srgbClr val="00B050"/>
              </a:solidFill>
            </a:endParaRPr>
          </a:p>
          <a:p>
            <a:pPr lvl="1"/>
            <a:r>
              <a:rPr lang="nl-NL" sz="1600" b="1" dirty="0"/>
              <a:t>Verschillen:</a:t>
            </a:r>
          </a:p>
          <a:p>
            <a:pPr lvl="2"/>
            <a:r>
              <a:rPr lang="nl-NL" sz="1300" dirty="0"/>
              <a:t>Administratie Realisatie B.V. wordt uitgevoerd door </a:t>
            </a:r>
            <a:r>
              <a:rPr lang="nl-NL" sz="1300" dirty="0">
                <a:solidFill>
                  <a:srgbClr val="00B050"/>
                </a:solidFill>
              </a:rPr>
              <a:t>financiële afdeling Gr Avri</a:t>
            </a:r>
          </a:p>
          <a:p>
            <a:pPr lvl="2"/>
            <a:r>
              <a:rPr lang="nl-NL" sz="1300" dirty="0"/>
              <a:t>Administratie Solar B.V. wordt uitgevoerd door </a:t>
            </a:r>
            <a:r>
              <a:rPr lang="nl-NL" sz="1300" dirty="0">
                <a:solidFill>
                  <a:srgbClr val="00B050"/>
                </a:solidFill>
              </a:rPr>
              <a:t>externe partij </a:t>
            </a:r>
            <a:r>
              <a:rPr lang="nl-NL" sz="1300" dirty="0"/>
              <a:t>(asset-manager Zonnepark zijnde Greensolver Nederland)</a:t>
            </a:r>
          </a:p>
          <a:p>
            <a:pPr lvl="2"/>
            <a:r>
              <a:rPr lang="nl-NL" sz="1300" dirty="0"/>
              <a:t>Solar B.V. kent alleen een </a:t>
            </a:r>
            <a:r>
              <a:rPr lang="nl-NL" sz="1300" dirty="0">
                <a:solidFill>
                  <a:srgbClr val="00B050"/>
                </a:solidFill>
              </a:rPr>
              <a:t>enkelvoudige</a:t>
            </a:r>
            <a:r>
              <a:rPr lang="nl-NL" sz="1300" dirty="0"/>
              <a:t> jaarrekening </a:t>
            </a:r>
            <a:endParaRPr lang="nl-NL" sz="1600" dirty="0"/>
          </a:p>
          <a:p>
            <a:pPr lvl="2"/>
            <a:r>
              <a:rPr lang="nl-NL" sz="1300" dirty="0"/>
              <a:t>Realisatie B.V. kent een </a:t>
            </a:r>
            <a:r>
              <a:rPr lang="nl-NL" sz="1300" dirty="0">
                <a:solidFill>
                  <a:srgbClr val="00B050"/>
                </a:solidFill>
              </a:rPr>
              <a:t>enkelvoudige</a:t>
            </a:r>
            <a:r>
              <a:rPr lang="nl-NL" sz="1300" dirty="0"/>
              <a:t> jaarrekening en een </a:t>
            </a:r>
            <a:r>
              <a:rPr lang="nl-NL" sz="1300" dirty="0">
                <a:solidFill>
                  <a:srgbClr val="00B050"/>
                </a:solidFill>
              </a:rPr>
              <a:t>geconsolideerde</a:t>
            </a:r>
            <a:r>
              <a:rPr lang="nl-NL" sz="1300" dirty="0"/>
              <a:t> met Solar B.V. </a:t>
            </a:r>
          </a:p>
          <a:p>
            <a:pPr lvl="2"/>
            <a:r>
              <a:rPr lang="nl-NL" sz="1300" dirty="0"/>
              <a:t>Realisatie B.V. (als bestuurder/aandeelhouder) besluit over Solar BV</a:t>
            </a:r>
          </a:p>
          <a:p>
            <a:pPr lvl="2"/>
            <a:r>
              <a:rPr lang="nl-NL" sz="1300" dirty="0"/>
              <a:t>AB Gr Avri (als vertegenwoordiger aandeelhouder) besluit over Realisatie BV</a:t>
            </a:r>
          </a:p>
          <a:p>
            <a:pPr lvl="2"/>
            <a:r>
              <a:rPr lang="nl-NL" sz="1300" dirty="0"/>
              <a:t>Realisatie B.V. kent geen externe financiering</a:t>
            </a:r>
          </a:p>
          <a:p>
            <a:pPr lvl="2"/>
            <a:r>
              <a:rPr lang="nl-NL" sz="1300" dirty="0"/>
              <a:t>Solar B.V.=Zonnepark Avri is voor 95% extern gefinancierd. Externe </a:t>
            </a:r>
            <a:r>
              <a:rPr lang="nl-NL" sz="1300" dirty="0" err="1"/>
              <a:t>financierder</a:t>
            </a:r>
            <a:r>
              <a:rPr lang="nl-NL" sz="1300" dirty="0"/>
              <a:t> (VV) heeft grote zeggenschap.</a:t>
            </a:r>
          </a:p>
        </p:txBody>
      </p:sp>
    </p:spTree>
    <p:extLst>
      <p:ext uri="{BB962C8B-B14F-4D97-AF65-F5344CB8AC3E}">
        <p14:creationId xmlns:p14="http://schemas.microsoft.com/office/powerpoint/2010/main" val="1784000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4A1FA-2756-4337-91DE-E300E77C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674267"/>
          </a:xfrm>
        </p:spPr>
        <p:txBody>
          <a:bodyPr/>
          <a:lstStyle/>
          <a:p>
            <a:r>
              <a:rPr lang="nl-NL" dirty="0"/>
              <a:t>Financiële 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AB348A-3AE0-4E37-AD0B-4918E33F4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75664"/>
            <a:ext cx="7912916" cy="4894625"/>
          </a:xfrm>
        </p:spPr>
        <p:txBody>
          <a:bodyPr/>
          <a:lstStyle/>
          <a:p>
            <a:r>
              <a:rPr lang="nl-NL" sz="1800" dirty="0">
                <a:solidFill>
                  <a:srgbClr val="00B050"/>
                </a:solidFill>
              </a:rPr>
              <a:t>Jaarrekeningen </a:t>
            </a:r>
            <a:r>
              <a:rPr lang="nl-NL" sz="1800" dirty="0" err="1">
                <a:solidFill>
                  <a:srgbClr val="00B050"/>
                </a:solidFill>
              </a:rPr>
              <a:t>BV’s</a:t>
            </a:r>
            <a:r>
              <a:rPr lang="nl-NL" sz="1800" dirty="0">
                <a:solidFill>
                  <a:srgbClr val="00B050"/>
                </a:solidFill>
              </a:rPr>
              <a:t>:</a:t>
            </a:r>
          </a:p>
          <a:p>
            <a:pPr lvl="1"/>
            <a:r>
              <a:rPr lang="nl-NL" sz="1400" dirty="0"/>
              <a:t>Worden door directie/RvC goedgekeurd en door aandeelhouder (</a:t>
            </a:r>
            <a:r>
              <a:rPr lang="nl-NL" sz="1400" dirty="0" err="1"/>
              <a:t>AvA</a:t>
            </a:r>
            <a:r>
              <a:rPr lang="nl-NL" sz="1400" dirty="0"/>
              <a:t>) vastgesteld</a:t>
            </a:r>
          </a:p>
          <a:p>
            <a:pPr lvl="1"/>
            <a:r>
              <a:rPr lang="nl-NL" sz="1400" dirty="0"/>
              <a:t>Jaarrekeningen van </a:t>
            </a:r>
            <a:r>
              <a:rPr lang="nl-NL" sz="1400" dirty="0" err="1"/>
              <a:t>BV’s</a:t>
            </a:r>
            <a:r>
              <a:rPr lang="nl-NL" sz="1400" dirty="0"/>
              <a:t> zijn geen openbare stukken</a:t>
            </a:r>
          </a:p>
          <a:p>
            <a:pPr lvl="1"/>
            <a:r>
              <a:rPr lang="nl-NL" sz="1400" dirty="0"/>
              <a:t>Beperkte versie moet gedeponeerd worden bij KvK, deze versie is in feite openbaar</a:t>
            </a:r>
          </a:p>
          <a:p>
            <a:pPr lvl="1"/>
            <a:r>
              <a:rPr lang="nl-NL" sz="1400" dirty="0" err="1"/>
              <a:t>AvA</a:t>
            </a:r>
            <a:r>
              <a:rPr lang="nl-NL" sz="1400" dirty="0"/>
              <a:t> heeft bepaald wat wel/niet als info ter beschikking wordt gesteld, waaronder gemeenteraden</a:t>
            </a:r>
          </a:p>
          <a:p>
            <a:r>
              <a:rPr lang="nl-NL" sz="1800" dirty="0">
                <a:solidFill>
                  <a:srgbClr val="00B050"/>
                </a:solidFill>
              </a:rPr>
              <a:t>Dividenduitkering:</a:t>
            </a:r>
          </a:p>
          <a:p>
            <a:pPr lvl="1"/>
            <a:r>
              <a:rPr lang="nl-NL" sz="1400" dirty="0"/>
              <a:t>In de statuten vastgelegd van de </a:t>
            </a:r>
            <a:r>
              <a:rPr lang="nl-NL" sz="1400" dirty="0" err="1"/>
              <a:t>BV’s</a:t>
            </a:r>
            <a:endParaRPr lang="nl-NL" sz="1400" dirty="0"/>
          </a:p>
          <a:p>
            <a:pPr lvl="1"/>
            <a:r>
              <a:rPr lang="nl-NL" sz="1400" dirty="0"/>
              <a:t>Directie kan met goedkeuring van RvC op elk moment besluiten tot </a:t>
            </a:r>
            <a:r>
              <a:rPr lang="nl-NL" sz="1400" dirty="0">
                <a:solidFill>
                  <a:srgbClr val="00B050"/>
                </a:solidFill>
              </a:rPr>
              <a:t>interim-uitkering</a:t>
            </a:r>
          </a:p>
          <a:p>
            <a:pPr lvl="1"/>
            <a:r>
              <a:rPr lang="nl-NL" sz="1400" dirty="0"/>
              <a:t>De vennootschappelijke winst is onder voorwaarden ter beschikking aan de aandeelhouder (</a:t>
            </a:r>
            <a:r>
              <a:rPr lang="nl-NL" sz="1400" dirty="0" err="1"/>
              <a:t>AvA</a:t>
            </a:r>
            <a:r>
              <a:rPr lang="nl-NL" sz="1400" dirty="0"/>
              <a:t>). In principe te bepalen bij behandeling jaarrekening</a:t>
            </a:r>
          </a:p>
          <a:p>
            <a:pPr lvl="1"/>
            <a:r>
              <a:rPr lang="nl-NL" sz="1400" b="1" u="sng" dirty="0"/>
              <a:t>Avri Solar BV: </a:t>
            </a:r>
            <a:r>
              <a:rPr lang="nl-NL" sz="1400" dirty="0"/>
              <a:t>Winstuitkering c.q. mogelijkheid tot extra aflossing wordt bepaald door de voorwaarden van Triodos Bank gedurende looptijd lening (15 jaar vanaf 2018). Verwachting: 1</a:t>
            </a:r>
            <a:r>
              <a:rPr lang="nl-NL" sz="1400" baseline="30000" dirty="0"/>
              <a:t>e</a:t>
            </a:r>
            <a:r>
              <a:rPr lang="nl-NL" sz="1400" dirty="0"/>
              <a:t> mogelijkheid tot beperkte uitkering 2022/2023.</a:t>
            </a:r>
          </a:p>
          <a:p>
            <a:r>
              <a:rPr lang="nl-NL" sz="1800" dirty="0">
                <a:solidFill>
                  <a:srgbClr val="00B050"/>
                </a:solidFill>
              </a:rPr>
              <a:t>Wettelijke toetsen bij dividenduitkering </a:t>
            </a:r>
            <a:r>
              <a:rPr lang="nl-NL" sz="1800" dirty="0" err="1">
                <a:solidFill>
                  <a:srgbClr val="00B050"/>
                </a:solidFill>
              </a:rPr>
              <a:t>BV’s</a:t>
            </a:r>
            <a:r>
              <a:rPr lang="nl-NL" sz="1800" dirty="0">
                <a:solidFill>
                  <a:srgbClr val="00B050"/>
                </a:solidFill>
              </a:rPr>
              <a:t>:</a:t>
            </a:r>
          </a:p>
          <a:p>
            <a:pPr lvl="1"/>
            <a:r>
              <a:rPr lang="nl-NL" sz="1400" dirty="0"/>
              <a:t>Balanstest (alleen uitkeren als EV groter is dan wettelijke reserve of statutaire reserves)</a:t>
            </a:r>
          </a:p>
          <a:p>
            <a:pPr lvl="1"/>
            <a:r>
              <a:rPr lang="nl-NL" sz="1400" dirty="0"/>
              <a:t>Uitkeringstoets/liquiditeitstoets , met name gericht op beoordeling door de directie voor de continuïteit van de onderneming</a:t>
            </a:r>
          </a:p>
          <a:p>
            <a:pPr lvl="1"/>
            <a:r>
              <a:rPr lang="nl-NL" sz="1400" dirty="0"/>
              <a:t>Specifiek Realisatie BV: beoordeling </a:t>
            </a:r>
            <a:r>
              <a:rPr lang="nl-NL" sz="1400" b="1" dirty="0">
                <a:solidFill>
                  <a:srgbClr val="00B050"/>
                </a:solidFill>
              </a:rPr>
              <a:t>weerstandsvermogen</a:t>
            </a:r>
            <a:r>
              <a:rPr lang="nl-NL" sz="1400" dirty="0"/>
              <a:t> op basis van liquide middelen (momenteel minimaal  Euro 386.000,-)</a:t>
            </a:r>
          </a:p>
          <a:p>
            <a:pPr lvl="1"/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724475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4A1FA-2756-4337-91DE-E300E77C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674267"/>
          </a:xfrm>
        </p:spPr>
        <p:txBody>
          <a:bodyPr/>
          <a:lstStyle/>
          <a:p>
            <a:r>
              <a:rPr lang="nl-NL" dirty="0"/>
              <a:t>Financiële 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AB348A-3AE0-4E37-AD0B-4918E33F4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26667"/>
            <a:ext cx="7912916" cy="627424"/>
          </a:xfrm>
        </p:spPr>
        <p:txBody>
          <a:bodyPr/>
          <a:lstStyle/>
          <a:p>
            <a:pPr lvl="1"/>
            <a:r>
              <a:rPr lang="nl-NL" sz="1400" dirty="0"/>
              <a:t>Er is een </a:t>
            </a:r>
            <a:r>
              <a:rPr lang="nl-NL" sz="1400" b="1" dirty="0">
                <a:solidFill>
                  <a:srgbClr val="00B050"/>
                </a:solidFill>
              </a:rPr>
              <a:t>verschil</a:t>
            </a:r>
            <a:r>
              <a:rPr lang="nl-NL" sz="1400" dirty="0"/>
              <a:t> in de definitie van reserves bij Gr Avri (BBV) en reserves BV (BW) (verschillende spelregels), voorbeeld: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244CF1E-6550-4587-8DE6-0C2DC5B161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874602"/>
              </p:ext>
            </p:extLst>
          </p:nvPr>
        </p:nvGraphicFramePr>
        <p:xfrm>
          <a:off x="1629519" y="1454091"/>
          <a:ext cx="538162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Worksheet" r:id="rId3" imgW="5381530" imgH="1533620" progId="Excel.Sheet.12">
                  <p:embed/>
                </p:oleObj>
              </mc:Choice>
              <mc:Fallback>
                <p:oleObj name="Worksheet" r:id="rId3" imgW="5381530" imgH="15336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9519" y="1454091"/>
                        <a:ext cx="5381625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A4258F7F-E126-40BD-9B78-7CBA736E030D}"/>
              </a:ext>
            </a:extLst>
          </p:cNvPr>
          <p:cNvSpPr txBox="1">
            <a:spLocks/>
          </p:cNvSpPr>
          <p:nvPr/>
        </p:nvSpPr>
        <p:spPr bwMode="auto">
          <a:xfrm>
            <a:off x="228600" y="2994604"/>
            <a:ext cx="7912916" cy="28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  <a:defRPr sz="2400" kern="1200">
                <a:solidFill>
                  <a:srgbClr val="455F6D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  <a:defRPr sz="2100" kern="1200">
                <a:solidFill>
                  <a:srgbClr val="455F6D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  <a:defRPr sz="1800" kern="1200">
                <a:solidFill>
                  <a:srgbClr val="455F6D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  <a:defRPr sz="1500" kern="1200">
                <a:solidFill>
                  <a:srgbClr val="455F6D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5"/>
              </a:buBlip>
              <a:defRPr sz="1500" kern="1200">
                <a:solidFill>
                  <a:srgbClr val="455F6D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l-NL" sz="1400" dirty="0"/>
              <a:t>Hoogte Algemene Reserve bij Gr Avri door bestuur te bepalen (vrijheid in opnemen, inleg)</a:t>
            </a:r>
          </a:p>
          <a:p>
            <a:pPr lvl="1"/>
            <a:r>
              <a:rPr lang="nl-NL" sz="1400" dirty="0"/>
              <a:t>Algemene Reserve bij BV:</a:t>
            </a:r>
          </a:p>
          <a:p>
            <a:pPr lvl="2"/>
            <a:r>
              <a:rPr lang="nl-NL" sz="1200" dirty="0"/>
              <a:t>Balans technisch een post waarmee Activa (bezittingen) en Passiva (schulden) in evenwicht worden gebracht</a:t>
            </a:r>
          </a:p>
          <a:p>
            <a:pPr lvl="2"/>
            <a:r>
              <a:rPr lang="nl-NL" sz="1200" dirty="0"/>
              <a:t>Vaste Activa van BV zijn eigenlijk niet verhandelbaar (bijvoorbeeld inrichting werkterrein, locatie gebonden; grondeigendom Avri)</a:t>
            </a:r>
          </a:p>
          <a:p>
            <a:pPr lvl="2"/>
            <a:r>
              <a:rPr lang="nl-NL" sz="1200" b="1" dirty="0"/>
              <a:t>Winsten worden toegevoegd aan deze reserve, verliezen en dividenduitkering komen ten laste</a:t>
            </a:r>
            <a:r>
              <a:rPr lang="nl-NL" sz="1200" dirty="0"/>
              <a:t>.</a:t>
            </a:r>
          </a:p>
          <a:p>
            <a:pPr lvl="1"/>
            <a:r>
              <a:rPr lang="nl-NL" sz="1400" dirty="0"/>
              <a:t>Conclusie bij AR BV:</a:t>
            </a:r>
          </a:p>
          <a:p>
            <a:pPr lvl="2"/>
            <a:r>
              <a:rPr lang="nl-NL" sz="1200" dirty="0"/>
              <a:t> De AR kan </a:t>
            </a:r>
            <a:r>
              <a:rPr lang="nl-NL" sz="1200" b="1" dirty="0"/>
              <a:t>niet</a:t>
            </a:r>
            <a:r>
              <a:rPr lang="nl-NL" sz="1200" dirty="0"/>
              <a:t> vrij ter beschikking worden gesteld (via bijv. dividend) aan Gr Avri vanwege (wettelijke) beperkingen</a:t>
            </a:r>
          </a:p>
          <a:p>
            <a:pPr lvl="2"/>
            <a:r>
              <a:rPr lang="nl-NL" sz="1200" dirty="0"/>
              <a:t>Realisatie BV heeft een goede balanspositie; derhalve kan er wel geïnvesteerd worden. Een investering komt, nadat deze geactiveerd wordt, via de afschrijvingen ten laste van het resultaat en daarmee de reserve</a:t>
            </a:r>
          </a:p>
          <a:p>
            <a:pPr lvl="1"/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6640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4A1FA-2756-4337-91DE-E300E77C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674267"/>
          </a:xfrm>
        </p:spPr>
        <p:txBody>
          <a:bodyPr/>
          <a:lstStyle/>
          <a:p>
            <a:r>
              <a:rPr lang="nl-NL" dirty="0"/>
              <a:t>Financiële 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AB348A-3AE0-4E37-AD0B-4918E33F4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4781"/>
            <a:ext cx="7912916" cy="627424"/>
          </a:xfrm>
        </p:spPr>
        <p:txBody>
          <a:bodyPr/>
          <a:lstStyle/>
          <a:p>
            <a:pPr lvl="1"/>
            <a:r>
              <a:rPr lang="nl-NL" sz="1400" dirty="0"/>
              <a:t>Voorbeeld beoordeling (interim-)dividenduitkering op basis van kwartaalrapportage Q3-2020 (30-09-2020) Avri Realisatie BV: 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A4258F7F-E126-40BD-9B78-7CBA736E030D}"/>
              </a:ext>
            </a:extLst>
          </p:cNvPr>
          <p:cNvSpPr txBox="1">
            <a:spLocks/>
          </p:cNvSpPr>
          <p:nvPr/>
        </p:nvSpPr>
        <p:spPr bwMode="auto">
          <a:xfrm>
            <a:off x="228600" y="3207744"/>
            <a:ext cx="7912916" cy="246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400" kern="1200">
                <a:solidFill>
                  <a:srgbClr val="455F6D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100" kern="1200">
                <a:solidFill>
                  <a:srgbClr val="455F6D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800" kern="1200">
                <a:solidFill>
                  <a:srgbClr val="455F6D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500" kern="1200">
                <a:solidFill>
                  <a:srgbClr val="455F6D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500" kern="1200">
                <a:solidFill>
                  <a:srgbClr val="455F6D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l-NL" sz="1400" dirty="0"/>
              <a:t>Wettelijke toets:</a:t>
            </a:r>
          </a:p>
          <a:p>
            <a:pPr lvl="2"/>
            <a:r>
              <a:rPr lang="nl-NL" sz="1400" dirty="0"/>
              <a:t>Balanstest: geeft mogelijkheid tot uitkering (interim-)dividend</a:t>
            </a:r>
          </a:p>
          <a:p>
            <a:pPr lvl="2"/>
            <a:r>
              <a:rPr lang="nl-NL" sz="1400" dirty="0"/>
              <a:t>Uitkeringstoets: geeft ruimte voor uitkering, afweging door directie te maken over continuïteit onderneming (komen er investeringen, ontwikkelprojecten ?) </a:t>
            </a:r>
          </a:p>
          <a:p>
            <a:pPr lvl="2"/>
            <a:r>
              <a:rPr lang="nl-NL" sz="1400" dirty="0"/>
              <a:t> Liquiditeitstoets: er zijn voldoende liquide middelen, echter het vastgestelde weerstandsvermogen bepaald ruimte voor uitkering.</a:t>
            </a:r>
          </a:p>
          <a:p>
            <a:pPr lvl="1"/>
            <a:r>
              <a:rPr lang="nl-NL" sz="1400" dirty="0"/>
              <a:t>Lopende afwegingen momenteel:</a:t>
            </a:r>
          </a:p>
          <a:p>
            <a:pPr lvl="2"/>
            <a:r>
              <a:rPr lang="nl-NL" sz="1400" dirty="0"/>
              <a:t>Herziening (verlaging) weerstandsvermogen</a:t>
            </a:r>
          </a:p>
          <a:p>
            <a:pPr lvl="2"/>
            <a:r>
              <a:rPr lang="nl-NL" sz="1400" dirty="0"/>
              <a:t>Bepaling mogelijkheid interim-dividend door directeur op basis concept jaarrekening, bij vaststelling jaarrekening kan </a:t>
            </a:r>
            <a:r>
              <a:rPr lang="nl-NL" sz="1400" dirty="0" err="1"/>
              <a:t>AvA</a:t>
            </a:r>
            <a:r>
              <a:rPr lang="nl-NL" sz="1400" dirty="0"/>
              <a:t> dit goed- of afkeuren.</a:t>
            </a:r>
          </a:p>
          <a:p>
            <a:pPr lvl="1"/>
            <a:endParaRPr lang="nl-NL" sz="15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FDF4AF4-DF33-4A97-9890-44BBEED155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814021"/>
              </p:ext>
            </p:extLst>
          </p:nvPr>
        </p:nvGraphicFramePr>
        <p:xfrm>
          <a:off x="5073244" y="1720837"/>
          <a:ext cx="20383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Worksheet" r:id="rId4" imgW="2038255" imgH="771525" progId="Excel.Sheet.12">
                  <p:embed/>
                </p:oleObj>
              </mc:Choice>
              <mc:Fallback>
                <p:oleObj name="Worksheet" r:id="rId4" imgW="2038255" imgH="771525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FDF4AF4-DF33-4A97-9890-44BBEED155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3244" y="1720837"/>
                        <a:ext cx="203835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75DB221-818A-4946-9583-F88AE93238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147716"/>
              </p:ext>
            </p:extLst>
          </p:nvPr>
        </p:nvGraphicFramePr>
        <p:xfrm>
          <a:off x="1105862" y="1720837"/>
          <a:ext cx="283845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Worksheet" r:id="rId6" imgW="2838355" imgH="1438180" progId="Excel.Sheet.12">
                  <p:embed/>
                </p:oleObj>
              </mc:Choice>
              <mc:Fallback>
                <p:oleObj name="Worksheet" r:id="rId6" imgW="2838355" imgH="14381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5862" y="1720837"/>
                        <a:ext cx="2838450" cy="143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6882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4A1FA-2756-4337-91DE-E300E77C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674267"/>
          </a:xfrm>
        </p:spPr>
        <p:txBody>
          <a:bodyPr/>
          <a:lstStyle/>
          <a:p>
            <a:r>
              <a:rPr lang="nl-NL" dirty="0"/>
              <a:t>Toekomstvisie </a:t>
            </a:r>
            <a:r>
              <a:rPr lang="nl-NL" dirty="0" err="1"/>
              <a:t>BV’s</a:t>
            </a:r>
            <a:r>
              <a:rPr lang="nl-NL" dirty="0"/>
              <a:t> </a:t>
            </a:r>
            <a:r>
              <a:rPr lang="nl-NL" sz="2400" dirty="0"/>
              <a:t>(afronding door Walter)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AB348A-3AE0-4E37-AD0B-4918E33F4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64229"/>
            <a:ext cx="7912916" cy="1964771"/>
          </a:xfrm>
        </p:spPr>
        <p:txBody>
          <a:bodyPr/>
          <a:lstStyle/>
          <a:p>
            <a:pPr lvl="1"/>
            <a:endParaRPr lang="nl-NL" sz="1400" dirty="0"/>
          </a:p>
          <a:p>
            <a:pPr lvl="1"/>
            <a:r>
              <a:rPr lang="nl-NL" sz="1400" dirty="0"/>
              <a:t>GRIP (wat is dat nou precies, wat is de bedoeling, haalbaarheid?)</a:t>
            </a:r>
          </a:p>
          <a:p>
            <a:pPr lvl="1"/>
            <a:r>
              <a:rPr lang="nl-NL" sz="1400" dirty="0"/>
              <a:t>Afweging dividend versus investeren/projectontwikkeling via Realisatie BV, voor ???</a:t>
            </a:r>
          </a:p>
          <a:p>
            <a:pPr lvl="1"/>
            <a:r>
              <a:rPr lang="nl-NL" sz="1400" dirty="0" err="1"/>
              <a:t>Vermarkten</a:t>
            </a:r>
            <a:r>
              <a:rPr lang="nl-NL" sz="1400" dirty="0"/>
              <a:t> Solar BV ?</a:t>
            </a:r>
          </a:p>
          <a:p>
            <a:pPr lvl="1"/>
            <a:r>
              <a:rPr lang="nl-NL" sz="1400" dirty="0"/>
              <a:t>Is gewenste optimum uit 1995 nu weer een minimum? &gt; nieuw optimum</a:t>
            </a:r>
          </a:p>
        </p:txBody>
      </p:sp>
    </p:spTree>
    <p:extLst>
      <p:ext uri="{BB962C8B-B14F-4D97-AF65-F5344CB8AC3E}">
        <p14:creationId xmlns:p14="http://schemas.microsoft.com/office/powerpoint/2010/main" val="48325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el 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Organisatie structuur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359691" y="1862933"/>
            <a:ext cx="4443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nl-NL" sz="1350" dirty="0">
                <a:solidFill>
                  <a:prstClr val="black"/>
                </a:solidFill>
                <a:latin typeface="Arial" charset="0"/>
                <a:cs typeface="Arial" charset="0"/>
              </a:rPr>
              <a:t>GR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522727" y="3984011"/>
            <a:ext cx="8290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nl-NL" sz="1350" dirty="0">
                <a:solidFill>
                  <a:prstClr val="black"/>
                </a:solidFill>
                <a:latin typeface="Arial" charset="0"/>
                <a:cs typeface="Arial" charset="0"/>
              </a:rPr>
              <a:t>Statuten</a:t>
            </a:r>
          </a:p>
        </p:txBody>
      </p:sp>
      <p:sp>
        <p:nvSpPr>
          <p:cNvPr id="16" name="Tekstvak 15"/>
          <p:cNvSpPr txBox="1"/>
          <p:nvPr/>
        </p:nvSpPr>
        <p:spPr>
          <a:xfrm rot="20674960">
            <a:off x="7123253" y="2024651"/>
            <a:ext cx="7521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nl-NL" sz="1350" dirty="0">
                <a:solidFill>
                  <a:prstClr val="black"/>
                </a:solidFill>
                <a:latin typeface="Arial" charset="0"/>
                <a:cs typeface="Arial" charset="0"/>
              </a:rPr>
              <a:t>Publiek</a:t>
            </a:r>
          </a:p>
        </p:txBody>
      </p:sp>
      <p:sp>
        <p:nvSpPr>
          <p:cNvPr id="17" name="Tekstvak 16"/>
          <p:cNvSpPr txBox="1"/>
          <p:nvPr/>
        </p:nvSpPr>
        <p:spPr>
          <a:xfrm rot="20674960">
            <a:off x="7123771" y="3301485"/>
            <a:ext cx="7232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r>
              <a:rPr lang="nl-NL" sz="1350" dirty="0">
                <a:solidFill>
                  <a:prstClr val="black"/>
                </a:solidFill>
                <a:latin typeface="Arial" charset="0"/>
                <a:cs typeface="Arial" charset="0"/>
              </a:rPr>
              <a:t>Privaat</a:t>
            </a:r>
          </a:p>
        </p:txBody>
      </p:sp>
      <p:grpSp>
        <p:nvGrpSpPr>
          <p:cNvPr id="42" name="Groep 41">
            <a:extLst>
              <a:ext uri="{FF2B5EF4-FFF2-40B4-BE49-F238E27FC236}">
                <a16:creationId xmlns:a16="http://schemas.microsoft.com/office/drawing/2014/main" id="{731D305B-5CB3-49C2-888A-6DC8531C8CB9}"/>
              </a:ext>
            </a:extLst>
          </p:cNvPr>
          <p:cNvGrpSpPr/>
          <p:nvPr/>
        </p:nvGrpSpPr>
        <p:grpSpPr>
          <a:xfrm>
            <a:off x="2835479" y="1770077"/>
            <a:ext cx="4881792" cy="3146771"/>
            <a:chOff x="2915816" y="3045899"/>
            <a:chExt cx="5112568" cy="2961738"/>
          </a:xfrm>
        </p:grpSpPr>
        <p:pic>
          <p:nvPicPr>
            <p:cNvPr id="43" name="Picture 1" descr="logorr">
              <a:extLst>
                <a:ext uri="{FF2B5EF4-FFF2-40B4-BE49-F238E27FC236}">
                  <a16:creationId xmlns:a16="http://schemas.microsoft.com/office/drawing/2014/main" id="{44E2100C-183D-460A-A5C6-8F2FE3EE7B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6251" y="3284985"/>
              <a:ext cx="67799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kstvak 9">
              <a:extLst>
                <a:ext uri="{FF2B5EF4-FFF2-40B4-BE49-F238E27FC236}">
                  <a16:creationId xmlns:a16="http://schemas.microsoft.com/office/drawing/2014/main" id="{4CE20EB7-B691-4FDB-8D8B-FD0E4B57093D}"/>
                </a:ext>
              </a:extLst>
            </p:cNvPr>
            <p:cNvSpPr txBox="1"/>
            <p:nvPr/>
          </p:nvSpPr>
          <p:spPr>
            <a:xfrm>
              <a:off x="3779912" y="4643844"/>
              <a:ext cx="2880320" cy="543947"/>
            </a:xfrm>
            <a:prstGeom prst="rect">
              <a:avLst/>
            </a:prstGeom>
            <a:solidFill>
              <a:srgbClr val="FFC000">
                <a:alpha val="48000"/>
              </a:srgbClr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342900"/>
              <a:r>
                <a:rPr lang="nl-NL" sz="1350" dirty="0">
                  <a:solidFill>
                    <a:prstClr val="black"/>
                  </a:solidFill>
                </a:rPr>
                <a:t>Avri Realisatie B.V. (1990)</a:t>
              </a:r>
            </a:p>
            <a:p>
              <a:pPr defTabSz="342900"/>
              <a:r>
                <a:rPr lang="nl-NL" sz="1350" dirty="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45" name="Tekstvak 10">
              <a:extLst>
                <a:ext uri="{FF2B5EF4-FFF2-40B4-BE49-F238E27FC236}">
                  <a16:creationId xmlns:a16="http://schemas.microsoft.com/office/drawing/2014/main" id="{A44B9A97-6C79-433C-9520-52952E17B5F0}"/>
                </a:ext>
              </a:extLst>
            </p:cNvPr>
            <p:cNvSpPr txBox="1"/>
            <p:nvPr/>
          </p:nvSpPr>
          <p:spPr>
            <a:xfrm>
              <a:off x="5148064" y="5507940"/>
              <a:ext cx="2880320" cy="499697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342900"/>
              <a:r>
                <a:rPr lang="nl-NL" sz="1350" dirty="0">
                  <a:solidFill>
                    <a:prstClr val="black"/>
                  </a:solidFill>
                </a:rPr>
                <a:t>Avri </a:t>
              </a:r>
              <a:r>
                <a:rPr lang="nl-NL" sz="1350" dirty="0" err="1">
                  <a:solidFill>
                    <a:prstClr val="black"/>
                  </a:solidFill>
                </a:rPr>
                <a:t>Solar</a:t>
              </a:r>
              <a:r>
                <a:rPr lang="nl-NL" sz="1350" dirty="0">
                  <a:solidFill>
                    <a:prstClr val="black"/>
                  </a:solidFill>
                </a:rPr>
                <a:t> B.V. (2014)</a:t>
              </a:r>
            </a:p>
            <a:p>
              <a:pPr defTabSz="342900"/>
              <a:r>
                <a:rPr lang="nl-NL" sz="750" dirty="0">
                  <a:solidFill>
                    <a:prstClr val="black"/>
                  </a:solidFill>
                </a:rPr>
                <a:t>Statutair bestuurder: Avri Realisatie B.V.</a:t>
              </a:r>
            </a:p>
            <a:p>
              <a:pPr defTabSz="342900"/>
              <a:r>
                <a:rPr lang="nl-NL" sz="750" dirty="0">
                  <a:solidFill>
                    <a:prstClr val="black"/>
                  </a:solidFill>
                </a:rPr>
                <a:t>Procuratie: C.H. Mijdam </a:t>
              </a:r>
            </a:p>
          </p:txBody>
        </p: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C512C134-CEAA-4028-A048-76F06B5C17C9}"/>
                </a:ext>
              </a:extLst>
            </p:cNvPr>
            <p:cNvGrpSpPr/>
            <p:nvPr/>
          </p:nvGrpSpPr>
          <p:grpSpPr>
            <a:xfrm>
              <a:off x="2915816" y="3045899"/>
              <a:ext cx="4040863" cy="840646"/>
              <a:chOff x="467544" y="669634"/>
              <a:chExt cx="4040863" cy="840646"/>
            </a:xfrm>
            <a:solidFill>
              <a:srgbClr val="0070C0">
                <a:alpha val="30000"/>
              </a:srgbClr>
            </a:solidFill>
          </p:grpSpPr>
          <p:sp>
            <p:nvSpPr>
              <p:cNvPr id="54" name="Tekstvak 11">
                <a:extLst>
                  <a:ext uri="{FF2B5EF4-FFF2-40B4-BE49-F238E27FC236}">
                    <a16:creationId xmlns:a16="http://schemas.microsoft.com/office/drawing/2014/main" id="{6B11978D-94B9-4E5A-949D-AF5B4AEA97A3}"/>
                  </a:ext>
                </a:extLst>
              </p:cNvPr>
              <p:cNvSpPr txBox="1"/>
              <p:nvPr/>
            </p:nvSpPr>
            <p:spPr>
              <a:xfrm>
                <a:off x="467544" y="669634"/>
                <a:ext cx="4040863" cy="840646"/>
              </a:xfrm>
              <a:prstGeom prst="rect">
                <a:avLst/>
              </a:prstGeom>
              <a:grpFill/>
              <a:ln w="254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defTabSz="342900"/>
                <a:r>
                  <a:rPr lang="nl-NL" sz="1350" dirty="0">
                    <a:solidFill>
                      <a:prstClr val="black"/>
                    </a:solidFill>
                  </a:rPr>
                  <a:t>Gr Avri </a:t>
                </a:r>
                <a:r>
                  <a:rPr lang="nl-NL" sz="825" dirty="0">
                    <a:solidFill>
                      <a:prstClr val="black"/>
                    </a:solidFill>
                  </a:rPr>
                  <a:t>(gemeenschappelijke regeling )</a:t>
                </a:r>
              </a:p>
              <a:p>
                <a:pPr defTabSz="342900"/>
                <a:r>
                  <a:rPr lang="nl-NL" sz="825" dirty="0">
                    <a:solidFill>
                      <a:prstClr val="black"/>
                    </a:solidFill>
                  </a:rPr>
                  <a:t>- Van 8 gemeenten in Rivierenland</a:t>
                </a:r>
              </a:p>
              <a:p>
                <a:pPr defTabSz="342900"/>
                <a:r>
                  <a:rPr lang="nl-NL" sz="825" dirty="0">
                    <a:solidFill>
                      <a:prstClr val="black"/>
                    </a:solidFill>
                  </a:rPr>
                  <a:t>- Algemeen bestuur en Dagelijks Bestuur</a:t>
                </a:r>
              </a:p>
              <a:p>
                <a:pPr defTabSz="342900"/>
                <a:r>
                  <a:rPr lang="nl-NL" sz="825" dirty="0">
                    <a:solidFill>
                      <a:prstClr val="black"/>
                    </a:solidFill>
                  </a:rPr>
                  <a:t>- Directeur tevens bestuurssecretaris (W. Brouwer)</a:t>
                </a:r>
              </a:p>
              <a:p>
                <a:pPr defTabSz="342900"/>
                <a:r>
                  <a:rPr lang="nl-NL" sz="675" dirty="0">
                    <a:solidFill>
                      <a:prstClr val="black"/>
                    </a:solidFill>
                  </a:rPr>
                  <a:t>- 100% Eigenaar/aandeelhouder van Avri Realisatie B.V.</a:t>
                </a:r>
              </a:p>
            </p:txBody>
          </p:sp>
          <p:pic>
            <p:nvPicPr>
              <p:cNvPr id="55" name="Afbeelding 54" descr="Avri_logo-zonderpayoff_wit">
                <a:extLst>
                  <a:ext uri="{FF2B5EF4-FFF2-40B4-BE49-F238E27FC236}">
                    <a16:creationId xmlns:a16="http://schemas.microsoft.com/office/drawing/2014/main" id="{B4108B7E-4347-44EC-A91D-809E0C21F721}"/>
                  </a:ext>
                </a:extLst>
              </p:cNvPr>
              <p:cNvPicPr/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25548" y="789588"/>
                <a:ext cx="915078" cy="5673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8053EA83-9F58-43BC-883C-CC5BF12FFA3A}"/>
                </a:ext>
              </a:extLst>
            </p:cNvPr>
            <p:cNvCxnSpPr/>
            <p:nvPr/>
          </p:nvCxnSpPr>
          <p:spPr>
            <a:xfrm>
              <a:off x="2915816" y="3654316"/>
              <a:ext cx="0" cy="1142836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48" name="Rechte verbindingslijn met pijl 47">
              <a:extLst>
                <a:ext uri="{FF2B5EF4-FFF2-40B4-BE49-F238E27FC236}">
                  <a16:creationId xmlns:a16="http://schemas.microsoft.com/office/drawing/2014/main" id="{DCE1F414-5170-48BF-B4E1-256A8063499D}"/>
                </a:ext>
              </a:extLst>
            </p:cNvPr>
            <p:cNvCxnSpPr/>
            <p:nvPr/>
          </p:nvCxnSpPr>
          <p:spPr>
            <a:xfrm>
              <a:off x="2915816" y="4797152"/>
              <a:ext cx="864096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697F0D78-9153-400F-BDBE-F3DBC43698FB}"/>
                </a:ext>
              </a:extLst>
            </p:cNvPr>
            <p:cNvCxnSpPr/>
            <p:nvPr/>
          </p:nvCxnSpPr>
          <p:spPr>
            <a:xfrm>
              <a:off x="3779912" y="4949552"/>
              <a:ext cx="0" cy="711696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50" name="Rechte verbindingslijn met pijl 49">
              <a:extLst>
                <a:ext uri="{FF2B5EF4-FFF2-40B4-BE49-F238E27FC236}">
                  <a16:creationId xmlns:a16="http://schemas.microsoft.com/office/drawing/2014/main" id="{956662D2-5F40-496E-B3E5-F411F9576A7B}"/>
                </a:ext>
              </a:extLst>
            </p:cNvPr>
            <p:cNvCxnSpPr/>
            <p:nvPr/>
          </p:nvCxnSpPr>
          <p:spPr>
            <a:xfrm>
              <a:off x="3779912" y="5661248"/>
              <a:ext cx="1368152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A6C3D3AC-D58F-4622-847E-B6A3C792244D}"/>
                </a:ext>
              </a:extLst>
            </p:cNvPr>
            <p:cNvCxnSpPr/>
            <p:nvPr/>
          </p:nvCxnSpPr>
          <p:spPr>
            <a:xfrm>
              <a:off x="2915816" y="4221088"/>
              <a:ext cx="576064" cy="0"/>
            </a:xfrm>
            <a:prstGeom prst="line">
              <a:avLst/>
            </a:prstGeom>
            <a:noFill/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sp>
          <p:nvSpPr>
            <p:cNvPr id="52" name="Tekstvak 22">
              <a:extLst>
                <a:ext uri="{FF2B5EF4-FFF2-40B4-BE49-F238E27FC236}">
                  <a16:creationId xmlns:a16="http://schemas.microsoft.com/office/drawing/2014/main" id="{CCBAB1E3-9033-46D0-AB53-E7B374B98FBD}"/>
                </a:ext>
              </a:extLst>
            </p:cNvPr>
            <p:cNvSpPr txBox="1"/>
            <p:nvPr/>
          </p:nvSpPr>
          <p:spPr>
            <a:xfrm>
              <a:off x="3491878" y="4021614"/>
              <a:ext cx="3684120" cy="315146"/>
            </a:xfrm>
            <a:prstGeom prst="rect">
              <a:avLst/>
            </a:prstGeom>
            <a:noFill/>
            <a:ln w="6350">
              <a:solidFill>
                <a:sysClr val="windowText" lastClr="000000"/>
              </a:solidFill>
              <a:prstDash val="sysDash"/>
            </a:ln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342900"/>
              <a:r>
                <a:rPr lang="nl-NL" sz="788" dirty="0" err="1">
                  <a:solidFill>
                    <a:prstClr val="black"/>
                  </a:solidFill>
                </a:rPr>
                <a:t>AvA</a:t>
              </a:r>
              <a:r>
                <a:rPr lang="nl-NL" sz="788" dirty="0">
                  <a:solidFill>
                    <a:prstClr val="black"/>
                  </a:solidFill>
                </a:rPr>
                <a:t> Realisatie BV (algemeen bestuur van Gr Avri)</a:t>
              </a:r>
            </a:p>
            <a:p>
              <a:pPr defTabSz="342900"/>
              <a:r>
                <a:rPr lang="nl-NL" sz="788" u="sng" dirty="0">
                  <a:solidFill>
                    <a:prstClr val="black"/>
                  </a:solidFill>
                </a:rPr>
                <a:t>RvC Realisatie BV  (3 commissarissen uit algemeen bestuur Gr Avri)</a:t>
              </a: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8BA5D5F3-8D3D-43AF-9B9D-CBB9811A3FCB}"/>
                </a:ext>
              </a:extLst>
            </p:cNvPr>
            <p:cNvSpPr/>
            <p:nvPr/>
          </p:nvSpPr>
          <p:spPr>
            <a:xfrm>
              <a:off x="3897052" y="4869160"/>
              <a:ext cx="2502024" cy="46977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nl-NL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342900"/>
              <a:r>
                <a:rPr lang="nl-NL" sz="750" dirty="0">
                  <a:solidFill>
                    <a:prstClr val="black"/>
                  </a:solidFill>
                </a:rPr>
                <a:t>Statutair directeur: W. Brouwer (sinds 1/8/2020)</a:t>
              </a:r>
            </a:p>
            <a:p>
              <a:pPr defTabSz="342900"/>
              <a:r>
                <a:rPr lang="nl-NL" sz="750" dirty="0">
                  <a:solidFill>
                    <a:prstClr val="black"/>
                  </a:solidFill>
                </a:rPr>
                <a:t>100% eigenaar/aandeelhouder van Avri Solar B.V. </a:t>
              </a:r>
            </a:p>
          </p:txBody>
        </p:sp>
      </p:grp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E6B582F3-00F6-4596-8A57-37346987CC44}"/>
              </a:ext>
            </a:extLst>
          </p:cNvPr>
          <p:cNvCxnSpPr>
            <a:cxnSpLocks/>
          </p:cNvCxnSpPr>
          <p:nvPr/>
        </p:nvCxnSpPr>
        <p:spPr>
          <a:xfrm>
            <a:off x="2115959" y="2599427"/>
            <a:ext cx="822960" cy="0"/>
          </a:xfrm>
          <a:prstGeom prst="straightConnector1">
            <a:avLst/>
          </a:prstGeom>
          <a:noFill/>
          <a:ln w="317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57" name="Afbeelding 56">
            <a:extLst>
              <a:ext uri="{FF2B5EF4-FFF2-40B4-BE49-F238E27FC236}">
                <a16:creationId xmlns:a16="http://schemas.microsoft.com/office/drawing/2014/main" id="{8E8A4ED3-6DC9-43D6-B95A-9F8B16595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96" y="1152624"/>
            <a:ext cx="1443193" cy="37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78087"/>
      </p:ext>
    </p:extLst>
  </p:cSld>
  <p:clrMapOvr>
    <a:masterClrMapping/>
  </p:clrMapOvr>
  <p:transition spd="med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4A1FA-2756-4337-91DE-E300E77C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Ontstaan van de bv-structuur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AB348A-3AE0-4E37-AD0B-4918E33F4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8290"/>
            <a:ext cx="7912916" cy="4488110"/>
          </a:xfrm>
        </p:spPr>
        <p:txBody>
          <a:bodyPr/>
          <a:lstStyle/>
          <a:p>
            <a:r>
              <a:rPr lang="nl-NL" sz="1800" b="1" dirty="0">
                <a:solidFill>
                  <a:srgbClr val="00B050"/>
                </a:solidFill>
              </a:rPr>
              <a:t>Juni 1995</a:t>
            </a:r>
            <a:r>
              <a:rPr lang="nl-NL" sz="1800" dirty="0"/>
              <a:t>, besluit bestuur IOR: </a:t>
            </a:r>
            <a:r>
              <a:rPr lang="nl-NL" sz="1800" i="1" dirty="0"/>
              <a:t>“van minimum tot optimum”</a:t>
            </a:r>
          </a:p>
          <a:p>
            <a:pPr lvl="1"/>
            <a:r>
              <a:rPr lang="nl-NL" sz="1500" i="1" dirty="0"/>
              <a:t>Trigger: Stijging van afvalstoffenheffing, nauwelijks beïnvloedbaar door beperking van taken (</a:t>
            </a:r>
            <a:r>
              <a:rPr lang="nl-NL" sz="1500" i="1" dirty="0">
                <a:solidFill>
                  <a:srgbClr val="00B050"/>
                </a:solidFill>
              </a:rPr>
              <a:t>minimumpakket, uitvoering overgedragen gemeentelijke taken van HA</a:t>
            </a:r>
            <a:r>
              <a:rPr lang="nl-NL" sz="1500" i="1" dirty="0"/>
              <a:t>)</a:t>
            </a:r>
          </a:p>
          <a:p>
            <a:pPr lvl="1"/>
            <a:r>
              <a:rPr lang="nl-NL" sz="1500" i="1" dirty="0"/>
              <a:t>Keuze voor </a:t>
            </a:r>
            <a:r>
              <a:rPr lang="nl-NL" sz="1500" i="1" dirty="0">
                <a:solidFill>
                  <a:srgbClr val="00B050"/>
                </a:solidFill>
              </a:rPr>
              <a:t>optimum:</a:t>
            </a:r>
            <a:r>
              <a:rPr lang="nl-NL" sz="1500" i="1" dirty="0"/>
              <a:t> verlegging/verbreding van grenzen (niet geografisch). </a:t>
            </a:r>
          </a:p>
          <a:p>
            <a:pPr lvl="1"/>
            <a:r>
              <a:rPr lang="nl-NL" sz="1500" i="1" dirty="0"/>
              <a:t>Enkele voorbeelden van verbreding:</a:t>
            </a:r>
          </a:p>
          <a:p>
            <a:pPr lvl="2"/>
            <a:r>
              <a:rPr lang="nl-NL" sz="1200" b="1" i="1" dirty="0"/>
              <a:t>Inzameling van bedrijfsafvalstoffen</a:t>
            </a:r>
          </a:p>
          <a:p>
            <a:pPr lvl="2"/>
            <a:r>
              <a:rPr lang="nl-NL" sz="1200" i="1" dirty="0"/>
              <a:t>Inzameling landbouwfolies</a:t>
            </a:r>
          </a:p>
          <a:p>
            <a:pPr lvl="2"/>
            <a:r>
              <a:rPr lang="nl-NL" sz="1200" i="1" dirty="0"/>
              <a:t>Uitvoering handhavingstaken</a:t>
            </a:r>
          </a:p>
          <a:p>
            <a:pPr lvl="2"/>
            <a:r>
              <a:rPr lang="nl-NL" sz="1200" i="1" dirty="0"/>
              <a:t>Initiatie/coördinatie van kringloopcentra</a:t>
            </a:r>
          </a:p>
          <a:p>
            <a:pPr lvl="2"/>
            <a:r>
              <a:rPr lang="nl-NL" sz="1200" b="1" i="1" dirty="0"/>
              <a:t>Betere benutting terrein aan </a:t>
            </a:r>
            <a:r>
              <a:rPr lang="nl-NL" sz="1200" b="1" i="1" dirty="0" err="1"/>
              <a:t>Meersteeg</a:t>
            </a:r>
            <a:r>
              <a:rPr lang="nl-NL" sz="1200" i="1" dirty="0"/>
              <a:t> </a:t>
            </a:r>
          </a:p>
          <a:p>
            <a:pPr lvl="2"/>
            <a:r>
              <a:rPr lang="nl-NL" sz="1200" i="1" dirty="0"/>
              <a:t>Bewerken van afvalstromen</a:t>
            </a:r>
          </a:p>
          <a:p>
            <a:pPr lvl="2"/>
            <a:r>
              <a:rPr lang="nl-NL" sz="1200" i="1" dirty="0" err="1"/>
              <a:t>Kolkenzuigen</a:t>
            </a:r>
            <a:r>
              <a:rPr lang="nl-NL" sz="1200" i="1" dirty="0"/>
              <a:t>, straatvegen, zwerfafvalbestrijding, ongediertebestrijding</a:t>
            </a:r>
          </a:p>
          <a:p>
            <a:pPr lvl="1"/>
            <a:r>
              <a:rPr lang="nl-NL" sz="1500" i="1" dirty="0"/>
              <a:t>Concretisering door :</a:t>
            </a:r>
          </a:p>
          <a:p>
            <a:pPr lvl="2"/>
            <a:r>
              <a:rPr lang="nl-NL" sz="1400" i="1" dirty="0">
                <a:solidFill>
                  <a:srgbClr val="00B050"/>
                </a:solidFill>
              </a:rPr>
              <a:t>Inzameling bedrijfsafvalstoffen </a:t>
            </a:r>
            <a:r>
              <a:rPr lang="nl-NL" sz="1400" i="1" dirty="0"/>
              <a:t>(1996)</a:t>
            </a:r>
          </a:p>
          <a:p>
            <a:pPr lvl="2"/>
            <a:r>
              <a:rPr lang="nl-NL" sz="1400" i="1" dirty="0"/>
              <a:t>Oprichting </a:t>
            </a:r>
            <a:r>
              <a:rPr lang="nl-NL" sz="1400" i="1" dirty="0">
                <a:solidFill>
                  <a:srgbClr val="00B050"/>
                </a:solidFill>
              </a:rPr>
              <a:t>Avri Ontwikkeling B.V. </a:t>
            </a:r>
            <a:r>
              <a:rPr lang="nl-NL" sz="1400" i="1" dirty="0"/>
              <a:t>(1999), vervolgens samenwerking met Grontmij BRP in “V.O.F. de </a:t>
            </a:r>
            <a:r>
              <a:rPr lang="nl-NL" sz="1400" i="1" dirty="0" err="1"/>
              <a:t>Meersteeg</a:t>
            </a:r>
            <a:r>
              <a:rPr lang="nl-NL" sz="1400" i="1" dirty="0"/>
              <a:t>” met als doel de </a:t>
            </a:r>
            <a:r>
              <a:rPr lang="nl-NL" sz="1400" i="1" dirty="0" err="1"/>
              <a:t>Meersteeg</a:t>
            </a:r>
            <a:r>
              <a:rPr lang="nl-NL" sz="1400" i="1" dirty="0"/>
              <a:t> uit te bouwen tot een Milieupark waar milieurendement en economisch rendement elkaar in het optimale punt treffen</a:t>
            </a:r>
          </a:p>
        </p:txBody>
      </p:sp>
    </p:spTree>
    <p:extLst>
      <p:ext uri="{BB962C8B-B14F-4D97-AF65-F5344CB8AC3E}">
        <p14:creationId xmlns:p14="http://schemas.microsoft.com/office/powerpoint/2010/main" val="422647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4A1FA-2756-4337-91DE-E300E77C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Ontstaan van de bv-structuur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AB348A-3AE0-4E37-AD0B-4918E33F4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8290"/>
            <a:ext cx="7912916" cy="4714612"/>
          </a:xfrm>
        </p:spPr>
        <p:txBody>
          <a:bodyPr/>
          <a:lstStyle/>
          <a:p>
            <a:pPr lvl="1"/>
            <a:endParaRPr lang="nl-NL" sz="1700" i="1" dirty="0"/>
          </a:p>
          <a:p>
            <a:pPr lvl="1"/>
            <a:r>
              <a:rPr lang="nl-NL" sz="1700" i="1" dirty="0">
                <a:solidFill>
                  <a:srgbClr val="00B050"/>
                </a:solidFill>
              </a:rPr>
              <a:t>2006</a:t>
            </a:r>
            <a:r>
              <a:rPr lang="nl-NL" sz="1700" i="1" dirty="0"/>
              <a:t>:  Beëindiging V.O.F. de </a:t>
            </a:r>
            <a:r>
              <a:rPr lang="nl-NL" sz="1700" i="1" dirty="0" err="1"/>
              <a:t>Meersteeg</a:t>
            </a:r>
            <a:r>
              <a:rPr lang="nl-NL" sz="1700" i="1" dirty="0"/>
              <a:t>, Avri Ontwikkeling B.V. zelfstandig door met een aantal operationele activiteiten (bewerking veegafval, </a:t>
            </a:r>
            <a:r>
              <a:rPr lang="nl-NL" sz="1700" i="1" dirty="0" err="1"/>
              <a:t>rkg</a:t>
            </a:r>
            <a:r>
              <a:rPr lang="nl-NL" sz="1700" i="1" dirty="0"/>
              <a:t>-slib, grondstromen en groenafval)</a:t>
            </a:r>
          </a:p>
          <a:p>
            <a:pPr lvl="1"/>
            <a:r>
              <a:rPr lang="nl-NL" sz="1700" i="1" dirty="0">
                <a:solidFill>
                  <a:srgbClr val="00B050"/>
                </a:solidFill>
              </a:rPr>
              <a:t>2011</a:t>
            </a:r>
            <a:r>
              <a:rPr lang="nl-NL" sz="1700" i="1" dirty="0"/>
              <a:t>:  beëindiging onderzoek naar </a:t>
            </a:r>
            <a:r>
              <a:rPr lang="nl-NL" sz="1700" b="1" i="1" dirty="0">
                <a:solidFill>
                  <a:srgbClr val="00B050"/>
                </a:solidFill>
              </a:rPr>
              <a:t>Avri-NV</a:t>
            </a:r>
            <a:r>
              <a:rPr lang="nl-NL" sz="1700" i="1" dirty="0"/>
              <a:t> en besluit regiobestuur om via de BV geen zelfstandige </a:t>
            </a:r>
            <a:r>
              <a:rPr lang="nl-NL" sz="1700" i="1" dirty="0" err="1"/>
              <a:t>be</a:t>
            </a:r>
            <a:r>
              <a:rPr lang="nl-NL" sz="1700" i="1" dirty="0"/>
              <a:t>-/verwerkingsactiviteiten meer te (blijven) doen maar zich te richten op het </a:t>
            </a:r>
            <a:r>
              <a:rPr lang="nl-NL" sz="1700" i="1" dirty="0" err="1"/>
              <a:t>vermarkten</a:t>
            </a:r>
            <a:r>
              <a:rPr lang="nl-NL" sz="1700" i="1" dirty="0"/>
              <a:t> van faciliteiten aan derden (marktpartijen) op locatie de </a:t>
            </a:r>
            <a:r>
              <a:rPr lang="nl-NL" sz="1700" i="1" dirty="0" err="1"/>
              <a:t>Meersteeg</a:t>
            </a:r>
            <a:endParaRPr lang="nl-NL" sz="1700" i="1" dirty="0"/>
          </a:p>
          <a:p>
            <a:pPr lvl="1"/>
            <a:r>
              <a:rPr lang="nl-NL" sz="1700" i="1" dirty="0"/>
              <a:t>Tevens naamsverandering in </a:t>
            </a:r>
            <a:r>
              <a:rPr lang="nl-NL" sz="1700" i="1" dirty="0">
                <a:solidFill>
                  <a:srgbClr val="00B050"/>
                </a:solidFill>
              </a:rPr>
              <a:t>Avri Realisatie B.V</a:t>
            </a:r>
            <a:r>
              <a:rPr lang="nl-NL" sz="1700" i="1" dirty="0"/>
              <a:t>.</a:t>
            </a:r>
          </a:p>
          <a:p>
            <a:pPr lvl="1"/>
            <a:r>
              <a:rPr lang="nl-NL" sz="1700" i="1" dirty="0"/>
              <a:t>Aanleg 2 hectare vloeistofdichte werkterrein op kosten B.V. (1,2 </a:t>
            </a:r>
            <a:r>
              <a:rPr lang="nl-NL" sz="1700" i="1" dirty="0" err="1"/>
              <a:t>mln</a:t>
            </a:r>
            <a:r>
              <a:rPr lang="nl-NL" sz="1700" i="1" dirty="0"/>
              <a:t>)</a:t>
            </a:r>
          </a:p>
          <a:p>
            <a:pPr lvl="1"/>
            <a:r>
              <a:rPr lang="nl-NL" sz="1700" i="1" dirty="0"/>
              <a:t>Vanaf 2011: </a:t>
            </a:r>
            <a:r>
              <a:rPr lang="nl-NL" sz="1700" i="1" dirty="0">
                <a:solidFill>
                  <a:srgbClr val="00B050"/>
                </a:solidFill>
              </a:rPr>
              <a:t>verhuur werkterrein </a:t>
            </a:r>
            <a:r>
              <a:rPr lang="nl-NL" sz="1700" i="1" dirty="0"/>
              <a:t>aan RRT BGR (nu </a:t>
            </a:r>
            <a:r>
              <a:rPr lang="nl-NL" sz="1700" i="1" dirty="0" err="1"/>
              <a:t>Reterra</a:t>
            </a:r>
            <a:r>
              <a:rPr lang="nl-NL" sz="1700" i="1" dirty="0"/>
              <a:t>, groen-/houtafval) en NV Grondbankcombinatie (Grondbank, minerale stromen)</a:t>
            </a:r>
          </a:p>
          <a:p>
            <a:pPr lvl="1"/>
            <a:r>
              <a:rPr lang="nl-NL" sz="1700" i="1" dirty="0">
                <a:solidFill>
                  <a:srgbClr val="00B050"/>
                </a:solidFill>
              </a:rPr>
              <a:t>2014</a:t>
            </a:r>
            <a:r>
              <a:rPr lang="nl-NL" sz="1700" i="1" dirty="0"/>
              <a:t>: ten behoeve van projectontwikkeling en subsidieaanvraag (SDE+) zonnepark, oprichting </a:t>
            </a:r>
            <a:r>
              <a:rPr lang="nl-NL" sz="1700" i="1" dirty="0">
                <a:solidFill>
                  <a:srgbClr val="00B050"/>
                </a:solidFill>
              </a:rPr>
              <a:t>Avri Solar B.V</a:t>
            </a:r>
            <a:r>
              <a:rPr lang="nl-NL" sz="1700" i="1" dirty="0"/>
              <a:t>. met als aandeelhouder Avri Realisatie B.V. 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780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4A1FA-2756-4337-91DE-E300E77C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Activiteitenomschrijving</a:t>
            </a:r>
            <a:br>
              <a:rPr lang="nl-NL" dirty="0"/>
            </a:br>
            <a:r>
              <a:rPr lang="nl-NL" sz="2400" dirty="0"/>
              <a:t>(doelstelling vanuit regeling/statuten)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AB348A-3AE0-4E37-AD0B-4918E33F4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85950"/>
            <a:ext cx="7912916" cy="3086100"/>
          </a:xfrm>
        </p:spPr>
        <p:txBody>
          <a:bodyPr/>
          <a:lstStyle/>
          <a:p>
            <a:r>
              <a:rPr lang="nl-NL" sz="1800" b="1" dirty="0">
                <a:solidFill>
                  <a:srgbClr val="00B050"/>
                </a:solidFill>
              </a:rPr>
              <a:t>Gr Avri </a:t>
            </a:r>
            <a:r>
              <a:rPr lang="nl-NL" sz="1800" dirty="0"/>
              <a:t>(KvK 64766950): Publiekrechtelijke rechtspersoon op gebied van afvalzorg: inzameling van huishoudelijke en bedrijfsafvalstoffen, integraal beheer openbare ruimte incl. Handhaving en beheer Grondstoffenpark.</a:t>
            </a:r>
            <a:br>
              <a:rPr lang="nl-NL" sz="1800" dirty="0"/>
            </a:br>
            <a:endParaRPr lang="nl-NL" sz="1800" dirty="0"/>
          </a:p>
          <a:p>
            <a:r>
              <a:rPr lang="nl-NL" sz="1800" b="1" dirty="0">
                <a:solidFill>
                  <a:srgbClr val="00B050"/>
                </a:solidFill>
              </a:rPr>
              <a:t>Avri Realisatie B.V. </a:t>
            </a:r>
            <a:r>
              <a:rPr lang="nl-NL" sz="1800" dirty="0"/>
              <a:t>(KvK 11045824): Besloten vennootschap, participatiemaatschappij. Benutten van het afvalverwerkingsterrein aan de </a:t>
            </a:r>
            <a:r>
              <a:rPr lang="nl-NL" sz="1800" dirty="0" err="1"/>
              <a:t>Meersteeg</a:t>
            </a:r>
            <a:r>
              <a:rPr lang="nl-NL" sz="1800" dirty="0"/>
              <a:t> te Geldermalsen (Grondstoffenpark).</a:t>
            </a:r>
            <a:br>
              <a:rPr lang="nl-NL" sz="1800" dirty="0"/>
            </a:br>
            <a:endParaRPr lang="nl-NL" sz="1800" dirty="0"/>
          </a:p>
          <a:p>
            <a:r>
              <a:rPr lang="nl-NL" sz="1800" b="1" dirty="0">
                <a:solidFill>
                  <a:srgbClr val="00B050"/>
                </a:solidFill>
              </a:rPr>
              <a:t>Avri Solar B.V. </a:t>
            </a:r>
            <a:r>
              <a:rPr lang="nl-NL" sz="1800" dirty="0"/>
              <a:t>(KvK 61788376): Besloten vennootschap, Productie van duurzame energie, waaronder het zonnepark te Geldermalsen</a:t>
            </a:r>
          </a:p>
        </p:txBody>
      </p:sp>
    </p:spTree>
    <p:extLst>
      <p:ext uri="{BB962C8B-B14F-4D97-AF65-F5344CB8AC3E}">
        <p14:creationId xmlns:p14="http://schemas.microsoft.com/office/powerpoint/2010/main" val="98206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8757" y="166687"/>
            <a:ext cx="5715000" cy="800100"/>
          </a:xfrm>
        </p:spPr>
        <p:txBody>
          <a:bodyPr/>
          <a:lstStyle/>
          <a:p>
            <a:pPr algn="ctr"/>
            <a:r>
              <a:rPr lang="nl-NL" sz="2700" dirty="0"/>
              <a:t>Grondstoffenpark Rivierenland </a:t>
            </a:r>
            <a:r>
              <a:rPr lang="nl-NL" sz="2000" dirty="0"/>
              <a:t>Waar richten partijen zich op?</a:t>
            </a:r>
            <a:endParaRPr lang="nl-NL" sz="27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17A40E3-92B9-4BC0-937A-1EAFD4D3F0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866775" y="966787"/>
            <a:ext cx="7410450" cy="4924425"/>
          </a:xfrm>
          <a:prstGeom prst="rect">
            <a:avLst/>
          </a:prstGeom>
        </p:spPr>
      </p:pic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8331D823-8F06-4B2A-9179-9E5054D9A289}"/>
              </a:ext>
            </a:extLst>
          </p:cNvPr>
          <p:cNvSpPr/>
          <p:nvPr/>
        </p:nvSpPr>
        <p:spPr>
          <a:xfrm>
            <a:off x="6149130" y="1921079"/>
            <a:ext cx="1551964" cy="1770077"/>
          </a:xfrm>
          <a:custGeom>
            <a:avLst/>
            <a:gdLst>
              <a:gd name="connsiteX0" fmla="*/ 226503 w 1551964"/>
              <a:gd name="connsiteY0" fmla="*/ 0 h 1770077"/>
              <a:gd name="connsiteX1" fmla="*/ 176169 w 1551964"/>
              <a:gd name="connsiteY1" fmla="*/ 805343 h 1770077"/>
              <a:gd name="connsiteX2" fmla="*/ 0 w 1551964"/>
              <a:gd name="connsiteY2" fmla="*/ 805343 h 1770077"/>
              <a:gd name="connsiteX3" fmla="*/ 8389 w 1551964"/>
              <a:gd name="connsiteY3" fmla="*/ 1770077 h 1770077"/>
              <a:gd name="connsiteX4" fmla="*/ 1082180 w 1551964"/>
              <a:gd name="connsiteY4" fmla="*/ 864066 h 1770077"/>
              <a:gd name="connsiteX5" fmla="*/ 1518408 w 1551964"/>
              <a:gd name="connsiteY5" fmla="*/ 469783 h 1770077"/>
              <a:gd name="connsiteX6" fmla="*/ 1551964 w 1551964"/>
              <a:gd name="connsiteY6" fmla="*/ 109057 h 1770077"/>
              <a:gd name="connsiteX7" fmla="*/ 226503 w 1551964"/>
              <a:gd name="connsiteY7" fmla="*/ 0 h 177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1964" h="1770077">
                <a:moveTo>
                  <a:pt x="226503" y="0"/>
                </a:moveTo>
                <a:lnTo>
                  <a:pt x="176169" y="805343"/>
                </a:lnTo>
                <a:lnTo>
                  <a:pt x="0" y="805343"/>
                </a:lnTo>
                <a:cubicBezTo>
                  <a:pt x="2796" y="1126921"/>
                  <a:pt x="5593" y="1448499"/>
                  <a:pt x="8389" y="1770077"/>
                </a:cubicBezTo>
                <a:lnTo>
                  <a:pt x="1082180" y="864066"/>
                </a:lnTo>
                <a:lnTo>
                  <a:pt x="1518408" y="469783"/>
                </a:lnTo>
                <a:lnTo>
                  <a:pt x="1551964" y="109057"/>
                </a:lnTo>
                <a:lnTo>
                  <a:pt x="226503" y="0"/>
                </a:lnTo>
                <a:close/>
              </a:path>
            </a:pathLst>
          </a:custGeom>
          <a:noFill/>
          <a:ln w="317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FFFF00"/>
                </a:solidFill>
              </a:rPr>
              <a:t>Realisatie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4664C81C-D8D4-42B7-8634-54E22613CEBF}"/>
              </a:ext>
            </a:extLst>
          </p:cNvPr>
          <p:cNvSpPr/>
          <p:nvPr/>
        </p:nvSpPr>
        <p:spPr>
          <a:xfrm>
            <a:off x="2474752" y="2466363"/>
            <a:ext cx="3598877" cy="2734811"/>
          </a:xfrm>
          <a:custGeom>
            <a:avLst/>
            <a:gdLst>
              <a:gd name="connsiteX0" fmla="*/ 394283 w 3598877"/>
              <a:gd name="connsiteY0" fmla="*/ 159391 h 2734811"/>
              <a:gd name="connsiteX1" fmla="*/ 796954 w 3598877"/>
              <a:gd name="connsiteY1" fmla="*/ 0 h 2734811"/>
              <a:gd name="connsiteX2" fmla="*/ 897622 w 3598877"/>
              <a:gd name="connsiteY2" fmla="*/ 645953 h 2734811"/>
              <a:gd name="connsiteX3" fmla="*/ 1820411 w 3598877"/>
              <a:gd name="connsiteY3" fmla="*/ 1015068 h 2734811"/>
              <a:gd name="connsiteX4" fmla="*/ 2130804 w 3598877"/>
              <a:gd name="connsiteY4" fmla="*/ 998290 h 2734811"/>
              <a:gd name="connsiteX5" fmla="*/ 2155971 w 3598877"/>
              <a:gd name="connsiteY5" fmla="*/ 486562 h 2734811"/>
              <a:gd name="connsiteX6" fmla="*/ 3313652 w 3598877"/>
              <a:gd name="connsiteY6" fmla="*/ 662731 h 2734811"/>
              <a:gd name="connsiteX7" fmla="*/ 3313652 w 3598877"/>
              <a:gd name="connsiteY7" fmla="*/ 1031846 h 2734811"/>
              <a:gd name="connsiteX8" fmla="*/ 3598877 w 3598877"/>
              <a:gd name="connsiteY8" fmla="*/ 1266738 h 2734811"/>
              <a:gd name="connsiteX9" fmla="*/ 1937857 w 3598877"/>
              <a:gd name="connsiteY9" fmla="*/ 2231472 h 2734811"/>
              <a:gd name="connsiteX10" fmla="*/ 687898 w 3598877"/>
              <a:gd name="connsiteY10" fmla="*/ 2726422 h 2734811"/>
              <a:gd name="connsiteX11" fmla="*/ 100668 w 3598877"/>
              <a:gd name="connsiteY11" fmla="*/ 2734811 h 2734811"/>
              <a:gd name="connsiteX12" fmla="*/ 0 w 3598877"/>
              <a:gd name="connsiteY12" fmla="*/ 2567031 h 2734811"/>
              <a:gd name="connsiteX13" fmla="*/ 41945 w 3598877"/>
              <a:gd name="connsiteY13" fmla="*/ 1409351 h 2734811"/>
              <a:gd name="connsiteX14" fmla="*/ 360727 w 3598877"/>
              <a:gd name="connsiteY14" fmla="*/ 1417740 h 2734811"/>
              <a:gd name="connsiteX15" fmla="*/ 394283 w 3598877"/>
              <a:gd name="connsiteY15" fmla="*/ 159391 h 273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8877" h="2734811">
                <a:moveTo>
                  <a:pt x="394283" y="159391"/>
                </a:moveTo>
                <a:lnTo>
                  <a:pt x="796954" y="0"/>
                </a:lnTo>
                <a:lnTo>
                  <a:pt x="897622" y="645953"/>
                </a:lnTo>
                <a:lnTo>
                  <a:pt x="1820411" y="1015068"/>
                </a:lnTo>
                <a:lnTo>
                  <a:pt x="2130804" y="998290"/>
                </a:lnTo>
                <a:lnTo>
                  <a:pt x="2155971" y="486562"/>
                </a:lnTo>
                <a:lnTo>
                  <a:pt x="3313652" y="662731"/>
                </a:lnTo>
                <a:lnTo>
                  <a:pt x="3313652" y="1031846"/>
                </a:lnTo>
                <a:lnTo>
                  <a:pt x="3598877" y="1266738"/>
                </a:lnTo>
                <a:lnTo>
                  <a:pt x="1937857" y="2231472"/>
                </a:lnTo>
                <a:lnTo>
                  <a:pt x="687898" y="2726422"/>
                </a:lnTo>
                <a:lnTo>
                  <a:pt x="100668" y="2734811"/>
                </a:lnTo>
                <a:lnTo>
                  <a:pt x="0" y="2567031"/>
                </a:lnTo>
                <a:lnTo>
                  <a:pt x="41945" y="1409351"/>
                </a:lnTo>
                <a:lnTo>
                  <a:pt x="360727" y="1417740"/>
                </a:lnTo>
                <a:lnTo>
                  <a:pt x="394283" y="159391"/>
                </a:lnTo>
                <a:close/>
              </a:path>
            </a:pathLst>
          </a:custGeom>
          <a:noFill/>
          <a:ln w="317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FFFF00"/>
                </a:solidFill>
              </a:rPr>
              <a:t>Solar</a:t>
            </a:r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AEE01F10-3C95-4F08-8164-3DC79DBC41A6}"/>
              </a:ext>
            </a:extLst>
          </p:cNvPr>
          <p:cNvSpPr/>
          <p:nvPr/>
        </p:nvSpPr>
        <p:spPr>
          <a:xfrm>
            <a:off x="1426128" y="1400961"/>
            <a:ext cx="4714613" cy="3976382"/>
          </a:xfrm>
          <a:custGeom>
            <a:avLst/>
            <a:gdLst>
              <a:gd name="connsiteX0" fmla="*/ 50334 w 4714613"/>
              <a:gd name="connsiteY0" fmla="*/ 0 h 3976382"/>
              <a:gd name="connsiteX1" fmla="*/ 3993160 w 4714613"/>
              <a:gd name="connsiteY1" fmla="*/ 343949 h 3976382"/>
              <a:gd name="connsiteX2" fmla="*/ 3875714 w 4714613"/>
              <a:gd name="connsiteY2" fmla="*/ 1224793 h 3976382"/>
              <a:gd name="connsiteX3" fmla="*/ 4672668 w 4714613"/>
              <a:gd name="connsiteY3" fmla="*/ 1308683 h 3976382"/>
              <a:gd name="connsiteX4" fmla="*/ 4714613 w 4714613"/>
              <a:gd name="connsiteY4" fmla="*/ 2357307 h 3976382"/>
              <a:gd name="connsiteX5" fmla="*/ 3095538 w 4714613"/>
              <a:gd name="connsiteY5" fmla="*/ 3330430 h 3976382"/>
              <a:gd name="connsiteX6" fmla="*/ 1669410 w 4714613"/>
              <a:gd name="connsiteY6" fmla="*/ 3875714 h 3976382"/>
              <a:gd name="connsiteX7" fmla="*/ 1258349 w 4714613"/>
              <a:gd name="connsiteY7" fmla="*/ 3976382 h 3976382"/>
              <a:gd name="connsiteX8" fmla="*/ 687898 w 4714613"/>
              <a:gd name="connsiteY8" fmla="*/ 3967993 h 3976382"/>
              <a:gd name="connsiteX9" fmla="*/ 780177 w 4714613"/>
              <a:gd name="connsiteY9" fmla="*/ 1031846 h 3976382"/>
              <a:gd name="connsiteX10" fmla="*/ 234892 w 4714613"/>
              <a:gd name="connsiteY10" fmla="*/ 1191237 h 3976382"/>
              <a:gd name="connsiteX11" fmla="*/ 0 w 4714613"/>
              <a:gd name="connsiteY11" fmla="*/ 604008 h 3976382"/>
              <a:gd name="connsiteX12" fmla="*/ 50334 w 4714613"/>
              <a:gd name="connsiteY12" fmla="*/ 0 h 397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14613" h="3976382">
                <a:moveTo>
                  <a:pt x="50334" y="0"/>
                </a:moveTo>
                <a:lnTo>
                  <a:pt x="3993160" y="343949"/>
                </a:lnTo>
                <a:lnTo>
                  <a:pt x="3875714" y="1224793"/>
                </a:lnTo>
                <a:lnTo>
                  <a:pt x="4672668" y="1308683"/>
                </a:lnTo>
                <a:lnTo>
                  <a:pt x="4714613" y="2357307"/>
                </a:lnTo>
                <a:lnTo>
                  <a:pt x="3095538" y="3330430"/>
                </a:lnTo>
                <a:lnTo>
                  <a:pt x="1669410" y="3875714"/>
                </a:lnTo>
                <a:lnTo>
                  <a:pt x="1258349" y="3976382"/>
                </a:lnTo>
                <a:lnTo>
                  <a:pt x="687898" y="3967993"/>
                </a:lnTo>
                <a:lnTo>
                  <a:pt x="780177" y="1031846"/>
                </a:lnTo>
                <a:lnTo>
                  <a:pt x="234892" y="1191237"/>
                </a:lnTo>
                <a:lnTo>
                  <a:pt x="0" y="604008"/>
                </a:lnTo>
                <a:lnTo>
                  <a:pt x="50334" y="0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D833E83-77C7-4130-A88A-7B33EFC69239}"/>
              </a:ext>
            </a:extLst>
          </p:cNvPr>
          <p:cNvSpPr txBox="1"/>
          <p:nvPr/>
        </p:nvSpPr>
        <p:spPr>
          <a:xfrm>
            <a:off x="2818701" y="2097031"/>
            <a:ext cx="1066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Gr Avri</a:t>
            </a:r>
          </a:p>
        </p:txBody>
      </p:sp>
    </p:spTree>
    <p:extLst>
      <p:ext uri="{BB962C8B-B14F-4D97-AF65-F5344CB8AC3E}">
        <p14:creationId xmlns:p14="http://schemas.microsoft.com/office/powerpoint/2010/main" val="322626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8757" y="166687"/>
            <a:ext cx="5715000" cy="800100"/>
          </a:xfrm>
        </p:spPr>
        <p:txBody>
          <a:bodyPr/>
          <a:lstStyle/>
          <a:p>
            <a:pPr algn="ctr"/>
            <a:r>
              <a:rPr lang="nl-NL" sz="2700" dirty="0"/>
              <a:t>Grondstoffenpark Rivierenland </a:t>
            </a:r>
            <a:r>
              <a:rPr lang="nl-NL" sz="2000" dirty="0"/>
              <a:t>Waar richten partijen zich op?</a:t>
            </a:r>
            <a:endParaRPr lang="nl-NL" sz="27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9D5B9BA-F424-4E54-85AB-1FD315AAA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20" y="1092622"/>
            <a:ext cx="4260880" cy="332837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51DBE25-FA6E-425D-97C5-3C2EB5342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874" y="2293081"/>
            <a:ext cx="4765671" cy="34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2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2700" dirty="0"/>
              <a:t>Verhouding </a:t>
            </a:r>
            <a:r>
              <a:rPr lang="nl-NL" sz="2700" dirty="0" err="1"/>
              <a:t>AvA</a:t>
            </a:r>
            <a:r>
              <a:rPr lang="nl-NL" sz="2700" dirty="0"/>
              <a:t>&lt;&gt;RvC&lt;&gt;Directie</a:t>
            </a:r>
            <a:br>
              <a:rPr lang="nl-NL" sz="2700" dirty="0"/>
            </a:br>
            <a:r>
              <a:rPr lang="nl-NL" sz="2100" dirty="0"/>
              <a:t>Avri Realisatie B.V.  </a:t>
            </a:r>
            <a:endParaRPr lang="nl-NL" sz="2700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16833"/>
            <a:ext cx="6800117" cy="320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1315754" y="2094965"/>
            <a:ext cx="194136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200" dirty="0"/>
              <a:t>Aandeelhoudersvergadering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530001" y="2094965"/>
            <a:ext cx="177773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200" dirty="0"/>
              <a:t>Raad van commissarissen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905824" y="2094965"/>
            <a:ext cx="157331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200" dirty="0"/>
              <a:t>Bestuurder (directeur)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3EA997A-D57E-4142-803D-39EE97A3CDCB}"/>
              </a:ext>
            </a:extLst>
          </p:cNvPr>
          <p:cNvSpPr/>
          <p:nvPr/>
        </p:nvSpPr>
        <p:spPr>
          <a:xfrm>
            <a:off x="1315754" y="2094965"/>
            <a:ext cx="1872063" cy="27699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2726975-9F78-42B4-B8F4-95EC98432A09}"/>
              </a:ext>
            </a:extLst>
          </p:cNvPr>
          <p:cNvSpPr/>
          <p:nvPr/>
        </p:nvSpPr>
        <p:spPr>
          <a:xfrm>
            <a:off x="3557015" y="2087974"/>
            <a:ext cx="1872063" cy="27699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596AA8A-3B7A-47EA-9A78-D35E13788EAD}"/>
              </a:ext>
            </a:extLst>
          </p:cNvPr>
          <p:cNvSpPr/>
          <p:nvPr/>
        </p:nvSpPr>
        <p:spPr>
          <a:xfrm>
            <a:off x="5822045" y="2104752"/>
            <a:ext cx="1872063" cy="27699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DF7D3139-35EA-43AA-A41A-9CEBE75E14F7}"/>
              </a:ext>
            </a:extLst>
          </p:cNvPr>
          <p:cNvGrpSpPr/>
          <p:nvPr/>
        </p:nvGrpSpPr>
        <p:grpSpPr>
          <a:xfrm>
            <a:off x="1315754" y="2024844"/>
            <a:ext cx="6605922" cy="3112826"/>
            <a:chOff x="1315754" y="2024844"/>
            <a:chExt cx="6605922" cy="3112826"/>
          </a:xfrm>
        </p:grpSpPr>
        <p:sp>
          <p:nvSpPr>
            <p:cNvPr id="4" name="Vrije vorm 3"/>
            <p:cNvSpPr/>
            <p:nvPr/>
          </p:nvSpPr>
          <p:spPr>
            <a:xfrm>
              <a:off x="1315754" y="2024844"/>
              <a:ext cx="6605922" cy="3112826"/>
            </a:xfrm>
            <a:custGeom>
              <a:avLst/>
              <a:gdLst>
                <a:gd name="connsiteX0" fmla="*/ 8869680 w 8936182"/>
                <a:gd name="connsiteY0" fmla="*/ 0 h 3956858"/>
                <a:gd name="connsiteX1" fmla="*/ 8936182 w 8936182"/>
                <a:gd name="connsiteY1" fmla="*/ 3956858 h 3956858"/>
                <a:gd name="connsiteX2" fmla="*/ 24938 w 8936182"/>
                <a:gd name="connsiteY2" fmla="*/ 2069869 h 3956858"/>
                <a:gd name="connsiteX3" fmla="*/ 0 w 8936182"/>
                <a:gd name="connsiteY3" fmla="*/ 41564 h 3956858"/>
                <a:gd name="connsiteX4" fmla="*/ 8869680 w 8936182"/>
                <a:gd name="connsiteY4" fmla="*/ 0 h 395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36182" h="3956858">
                  <a:moveTo>
                    <a:pt x="8869680" y="0"/>
                  </a:moveTo>
                  <a:lnTo>
                    <a:pt x="8936182" y="3956858"/>
                  </a:lnTo>
                  <a:lnTo>
                    <a:pt x="24938" y="2069869"/>
                  </a:lnTo>
                  <a:lnTo>
                    <a:pt x="0" y="41564"/>
                  </a:lnTo>
                  <a:lnTo>
                    <a:pt x="8869680" y="0"/>
                  </a:lnTo>
                  <a:close/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9" name="Pijl: links 8">
              <a:extLst>
                <a:ext uri="{FF2B5EF4-FFF2-40B4-BE49-F238E27FC236}">
                  <a16:creationId xmlns:a16="http://schemas.microsoft.com/office/drawing/2014/main" id="{6637CAC5-825E-48EE-AB0C-75EB7986955D}"/>
                </a:ext>
              </a:extLst>
            </p:cNvPr>
            <p:cNvSpPr/>
            <p:nvPr/>
          </p:nvSpPr>
          <p:spPr>
            <a:xfrm>
              <a:off x="2516697" y="3087149"/>
              <a:ext cx="4454554" cy="486561"/>
            </a:xfrm>
            <a:prstGeom prst="leftArrow">
              <a:avLst/>
            </a:prstGeom>
            <a:solidFill>
              <a:schemeClr val="bg1"/>
            </a:solidFill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Beslissingsbevoegd, </a:t>
              </a:r>
              <a:r>
                <a:rPr lang="nl-NL" dirty="0" err="1">
                  <a:solidFill>
                    <a:schemeClr val="tx1"/>
                  </a:solidFill>
                </a:rPr>
                <a:t>veantwoording</a:t>
              </a:r>
              <a:r>
                <a:rPr lang="nl-NL" dirty="0">
                  <a:solidFill>
                    <a:schemeClr val="tx1"/>
                  </a:solidFill>
                </a:rPr>
                <a:t> achteraf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2700" dirty="0"/>
              <a:t>Verhouding directie-bestuur</a:t>
            </a:r>
            <a:br>
              <a:rPr lang="nl-NL" sz="2700" dirty="0"/>
            </a:br>
            <a:r>
              <a:rPr lang="nl-NL" sz="2700" dirty="0"/>
              <a:t>Gr Avri</a:t>
            </a:r>
            <a:r>
              <a:rPr lang="nl-NL" sz="2100" dirty="0"/>
              <a:t>  </a:t>
            </a:r>
            <a:endParaRPr lang="nl-NL" sz="2700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16833"/>
            <a:ext cx="6800117" cy="320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1315754" y="2094965"/>
            <a:ext cx="15406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200" dirty="0"/>
              <a:t>Directeur Avri             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530001" y="2094965"/>
            <a:ext cx="161973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200" dirty="0"/>
              <a:t>     Dagelijks Bestuur Gr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905824" y="2094965"/>
            <a:ext cx="152016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200" dirty="0"/>
              <a:t>Algemeen Bestuur Gr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3EA997A-D57E-4142-803D-39EE97A3CDCB}"/>
              </a:ext>
            </a:extLst>
          </p:cNvPr>
          <p:cNvSpPr/>
          <p:nvPr/>
        </p:nvSpPr>
        <p:spPr>
          <a:xfrm>
            <a:off x="1315754" y="2094965"/>
            <a:ext cx="1872063" cy="27699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2726975-9F78-42B4-B8F4-95EC98432A09}"/>
              </a:ext>
            </a:extLst>
          </p:cNvPr>
          <p:cNvSpPr/>
          <p:nvPr/>
        </p:nvSpPr>
        <p:spPr>
          <a:xfrm>
            <a:off x="3557015" y="2087974"/>
            <a:ext cx="1872063" cy="27699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596AA8A-3B7A-47EA-9A78-D35E13788EAD}"/>
              </a:ext>
            </a:extLst>
          </p:cNvPr>
          <p:cNvSpPr/>
          <p:nvPr/>
        </p:nvSpPr>
        <p:spPr>
          <a:xfrm>
            <a:off x="5822045" y="2104752"/>
            <a:ext cx="1872063" cy="27699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C83E4B18-13D2-4733-8302-267F8E5D7EA6}"/>
              </a:ext>
            </a:extLst>
          </p:cNvPr>
          <p:cNvGrpSpPr/>
          <p:nvPr/>
        </p:nvGrpSpPr>
        <p:grpSpPr>
          <a:xfrm>
            <a:off x="1190085" y="2087974"/>
            <a:ext cx="6605922" cy="3112826"/>
            <a:chOff x="1315754" y="2024844"/>
            <a:chExt cx="6605922" cy="3112826"/>
          </a:xfrm>
        </p:grpSpPr>
        <p:sp>
          <p:nvSpPr>
            <p:cNvPr id="15" name="Vrije vorm 3">
              <a:extLst>
                <a:ext uri="{FF2B5EF4-FFF2-40B4-BE49-F238E27FC236}">
                  <a16:creationId xmlns:a16="http://schemas.microsoft.com/office/drawing/2014/main" id="{E3C136EA-29CC-4379-9C8C-2F54160055E3}"/>
                </a:ext>
              </a:extLst>
            </p:cNvPr>
            <p:cNvSpPr/>
            <p:nvPr/>
          </p:nvSpPr>
          <p:spPr>
            <a:xfrm>
              <a:off x="1315754" y="2024844"/>
              <a:ext cx="6605922" cy="3112826"/>
            </a:xfrm>
            <a:custGeom>
              <a:avLst/>
              <a:gdLst>
                <a:gd name="connsiteX0" fmla="*/ 8869680 w 8936182"/>
                <a:gd name="connsiteY0" fmla="*/ 0 h 3956858"/>
                <a:gd name="connsiteX1" fmla="*/ 8936182 w 8936182"/>
                <a:gd name="connsiteY1" fmla="*/ 3956858 h 3956858"/>
                <a:gd name="connsiteX2" fmla="*/ 24938 w 8936182"/>
                <a:gd name="connsiteY2" fmla="*/ 2069869 h 3956858"/>
                <a:gd name="connsiteX3" fmla="*/ 0 w 8936182"/>
                <a:gd name="connsiteY3" fmla="*/ 41564 h 3956858"/>
                <a:gd name="connsiteX4" fmla="*/ 8869680 w 8936182"/>
                <a:gd name="connsiteY4" fmla="*/ 0 h 395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36182" h="3956858">
                  <a:moveTo>
                    <a:pt x="8869680" y="0"/>
                  </a:moveTo>
                  <a:lnTo>
                    <a:pt x="8936182" y="3956858"/>
                  </a:lnTo>
                  <a:lnTo>
                    <a:pt x="24938" y="2069869"/>
                  </a:lnTo>
                  <a:lnTo>
                    <a:pt x="0" y="41564"/>
                  </a:lnTo>
                  <a:lnTo>
                    <a:pt x="8869680" y="0"/>
                  </a:lnTo>
                  <a:close/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16" name="Pijl: links 15">
              <a:extLst>
                <a:ext uri="{FF2B5EF4-FFF2-40B4-BE49-F238E27FC236}">
                  <a16:creationId xmlns:a16="http://schemas.microsoft.com/office/drawing/2014/main" id="{C237E202-4A1E-4A1F-8A64-3B72189CBE4A}"/>
                </a:ext>
              </a:extLst>
            </p:cNvPr>
            <p:cNvSpPr/>
            <p:nvPr/>
          </p:nvSpPr>
          <p:spPr>
            <a:xfrm>
              <a:off x="2527418" y="2789863"/>
              <a:ext cx="4454554" cy="486561"/>
            </a:xfrm>
            <a:prstGeom prst="leftArrow">
              <a:avLst/>
            </a:prstGeom>
            <a:solidFill>
              <a:schemeClr val="bg1"/>
            </a:solidFill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Gericht op uitvoering vastgesteld beleid</a:t>
              </a:r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0028E6A4-0BBC-4A3B-ACB2-C8364AFD5A76}"/>
              </a:ext>
            </a:extLst>
          </p:cNvPr>
          <p:cNvGrpSpPr/>
          <p:nvPr/>
        </p:nvGrpSpPr>
        <p:grpSpPr>
          <a:xfrm>
            <a:off x="5017169" y="4639060"/>
            <a:ext cx="2731385" cy="1851272"/>
            <a:chOff x="5017169" y="4639060"/>
            <a:chExt cx="2731385" cy="1851272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D92092D9-275C-45BA-91B9-B499D82B3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169" y="4639060"/>
              <a:ext cx="2731385" cy="1851272"/>
            </a:xfrm>
            <a:prstGeom prst="rect">
              <a:avLst/>
            </a:prstGeom>
          </p:spPr>
        </p:pic>
        <p:pic>
          <p:nvPicPr>
            <p:cNvPr id="17" name="Afbeelding 16" descr="Avri_logo-zonderpayoff_wit">
              <a:extLst>
                <a:ext uri="{FF2B5EF4-FFF2-40B4-BE49-F238E27FC236}">
                  <a16:creationId xmlns:a16="http://schemas.microsoft.com/office/drawing/2014/main" id="{370422BD-3BF3-4598-8D1E-0D213DBE8BE5}"/>
                </a:ext>
              </a:extLst>
            </p:cNvPr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983042">
              <a:off x="6165908" y="5217578"/>
              <a:ext cx="446962" cy="343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27429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vri presentati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1510</Words>
  <Application>Microsoft Office PowerPoint</Application>
  <PresentationFormat>Diavoorstelling (4:3)</PresentationFormat>
  <Paragraphs>170</Paragraphs>
  <Slides>16</Slides>
  <Notes>3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Avri presentatie</vt:lpstr>
      <vt:lpstr>Worksheet</vt:lpstr>
      <vt:lpstr>Avri en haar project-bv’s</vt:lpstr>
      <vt:lpstr>Organisatie structuur</vt:lpstr>
      <vt:lpstr>Ontstaan van de bv-structuur</vt:lpstr>
      <vt:lpstr>Ontstaan van de bv-structuur</vt:lpstr>
      <vt:lpstr>Activiteitenomschrijving (doelstelling vanuit regeling/statuten)</vt:lpstr>
      <vt:lpstr>Grondstoffenpark Rivierenland Waar richten partijen zich op?</vt:lpstr>
      <vt:lpstr>Grondstoffenpark Rivierenland Waar richten partijen zich op?</vt:lpstr>
      <vt:lpstr>Verhouding AvA&lt;&gt;RvC&lt;&gt;Directie Avri Realisatie B.V.  </vt:lpstr>
      <vt:lpstr>Verhouding directie-bestuur Gr Avri  </vt:lpstr>
      <vt:lpstr>Risico’s</vt:lpstr>
      <vt:lpstr>Financiële stromen</vt:lpstr>
      <vt:lpstr>Financiële administraties</vt:lpstr>
      <vt:lpstr>Financiële regels</vt:lpstr>
      <vt:lpstr>Financiële regels</vt:lpstr>
      <vt:lpstr>Financiële regels</vt:lpstr>
      <vt:lpstr>Toekomstvisie BV’s (afronding door Walter)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Avri werkgebied/organisatie</dc:title>
  <dc:creator>Kees Mijdam</dc:creator>
  <cp:lastModifiedBy>Bianca Koopman</cp:lastModifiedBy>
  <cp:revision>81</cp:revision>
  <cp:lastPrinted>2021-01-12T10:53:26Z</cp:lastPrinted>
  <dcterms:created xsi:type="dcterms:W3CDTF">2020-11-04T15:34:13Z</dcterms:created>
  <dcterms:modified xsi:type="dcterms:W3CDTF">2021-01-21T16:07:35Z</dcterms:modified>
</cp:coreProperties>
</file>