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62" r:id="rId3"/>
    <p:sldId id="261" r:id="rId4"/>
    <p:sldId id="263" r:id="rId5"/>
    <p:sldId id="256" r:id="rId6"/>
    <p:sldId id="2076137802" r:id="rId7"/>
    <p:sldId id="258" r:id="rId8"/>
    <p:sldId id="2076137804" r:id="rId9"/>
    <p:sldId id="265" r:id="rId10"/>
    <p:sldId id="271" r:id="rId11"/>
    <p:sldId id="2076137806" r:id="rId12"/>
    <p:sldId id="2076137807" r:id="rId13"/>
    <p:sldId id="272" r:id="rId14"/>
    <p:sldId id="273" r:id="rId15"/>
    <p:sldId id="2076137808" r:id="rId16"/>
    <p:sldId id="2076137801" r:id="rId17"/>
    <p:sldId id="268" r:id="rId18"/>
    <p:sldId id="270" r:id="rId19"/>
  </p:sldIdLst>
  <p:sldSz cx="9144000" cy="6858000" type="screen4x3"/>
  <p:notesSz cx="6858000" cy="9144000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24EA4B6-D46E-0468-CFAE-618268DB0D45}" name="Marieke Verhoeff" initials="MV" userId="3b9539aa9491195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B728"/>
    <a:srgbClr val="455F6D"/>
    <a:srgbClr val="C4CCD0"/>
    <a:srgbClr val="729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2" autoAdjust="0"/>
  </p:normalViewPr>
  <p:slideViewPr>
    <p:cSldViewPr snapToObjects="1">
      <p:cViewPr varScale="1">
        <p:scale>
          <a:sx n="62" d="100"/>
          <a:sy n="62" d="100"/>
        </p:scale>
        <p:origin x="135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3" d="100"/>
          <a:sy n="83" d="100"/>
        </p:scale>
        <p:origin x="385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89DC5CC-A8DF-4C8B-84DE-E7434A83C4C4}" type="datetime1">
              <a:rPr lang="nl-NL"/>
              <a:pPr>
                <a:defRPr/>
              </a:pPr>
              <a:t>2-6-2022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8099AB-F845-452E-9A06-014C271C110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2ACD826-EA17-48DB-BBEC-A1A6722972B2}" type="datetime1">
              <a:rPr lang="nl-NL"/>
              <a:pPr>
                <a:defRPr/>
              </a:pPr>
              <a:t>2-6-2022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57736FB-CE92-4D6E-AB05-74B348086C9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dirty="0"/>
              <a:t>45% </a:t>
            </a:r>
            <a:r>
              <a:rPr lang="nl-NL" sz="1200" dirty="0" err="1"/>
              <a:t>broeikasgasemmissie</a:t>
            </a:r>
            <a:r>
              <a:rPr lang="nl-NL" sz="1200" dirty="0"/>
              <a:t> komt van de productie van grondstoffen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7736FB-CE92-4D6E-AB05-74B348086C9B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8984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2133600"/>
            <a:ext cx="8153400" cy="1470025"/>
          </a:xfrm>
        </p:spPr>
        <p:txBody>
          <a:bodyPr>
            <a:normAutofit/>
          </a:bodyPr>
          <a:lstStyle>
            <a:lvl1pPr algn="ctr">
              <a:spcAft>
                <a:spcPts val="0"/>
              </a:spcAft>
              <a:defRPr sz="4000" b="1">
                <a:solidFill>
                  <a:srgbClr val="84B728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620000" cy="1066800"/>
          </a:xfrm>
        </p:spPr>
        <p:txBody>
          <a:bodyPr/>
          <a:lstStyle>
            <a:lvl1pPr>
              <a:defRPr>
                <a:solidFill>
                  <a:srgbClr val="84B728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295400"/>
            <a:ext cx="7620000" cy="4114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621200" cy="1065600"/>
          </a:xfrm>
        </p:spPr>
        <p:txBody>
          <a:bodyPr/>
          <a:lstStyle>
            <a:lvl1pPr>
              <a:defRPr>
                <a:solidFill>
                  <a:srgbClr val="84B728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863600" cy="4114800"/>
          </a:xfrm>
        </p:spPr>
        <p:txBody>
          <a:bodyPr/>
          <a:lstStyle>
            <a:lvl1pPr>
              <a:buFontTx/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grafiek 6"/>
          <p:cNvSpPr>
            <a:spLocks noGrp="1"/>
          </p:cNvSpPr>
          <p:nvPr>
            <p:ph type="chart" sz="quarter" idx="11"/>
          </p:nvPr>
        </p:nvSpPr>
        <p:spPr>
          <a:xfrm>
            <a:off x="5181600" y="1295400"/>
            <a:ext cx="2668200" cy="4114800"/>
          </a:xfrm>
        </p:spPr>
        <p:txBody>
          <a:bodyPr rtlCol="0">
            <a:normAutofit/>
          </a:bodyPr>
          <a:lstStyle>
            <a:lvl1pPr>
              <a:buFontTx/>
              <a:buNone/>
              <a:defRPr/>
            </a:lvl1pPr>
          </a:lstStyle>
          <a:p>
            <a:pPr lvl="0"/>
            <a:r>
              <a:rPr lang="nl-NL" noProof="0"/>
              <a:t>Klik op het pictogram als u een grafiek wilt toevoegen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152399"/>
            <a:ext cx="7621200" cy="1065600"/>
          </a:xfrm>
        </p:spPr>
        <p:txBody>
          <a:bodyPr/>
          <a:lstStyle>
            <a:lvl1pPr>
              <a:defRPr>
                <a:solidFill>
                  <a:srgbClr val="84B728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28600" y="1296000"/>
            <a:ext cx="4255200" cy="762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28600" y="2056482"/>
            <a:ext cx="4255200" cy="3351600"/>
          </a:xfrm>
        </p:spPr>
        <p:txBody>
          <a:bodyPr/>
          <a:lstStyle>
            <a:lvl1pPr>
              <a:buFontTx/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572000" y="1296000"/>
            <a:ext cx="3277800" cy="1295399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572000" y="2582738"/>
            <a:ext cx="3277800" cy="2804400"/>
          </a:xfrm>
        </p:spPr>
        <p:txBody>
          <a:bodyPr/>
          <a:lstStyle>
            <a:lvl1pPr>
              <a:buFontTx/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621200" cy="10656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media 4"/>
          <p:cNvSpPr>
            <a:spLocks noGrp="1"/>
          </p:cNvSpPr>
          <p:nvPr>
            <p:ph type="media" sz="quarter" idx="11"/>
          </p:nvPr>
        </p:nvSpPr>
        <p:spPr>
          <a:xfrm>
            <a:off x="228600" y="1296000"/>
            <a:ext cx="7621200" cy="4114800"/>
          </a:xfrm>
        </p:spPr>
        <p:txBody>
          <a:bodyPr rtlCol="0">
            <a:normAutofit/>
          </a:bodyPr>
          <a:lstStyle>
            <a:lvl1pPr>
              <a:buFontTx/>
              <a:buNone/>
              <a:defRPr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NL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621200" cy="1065600"/>
          </a:xfrm>
        </p:spPr>
        <p:txBody>
          <a:bodyPr>
            <a:normAutofit/>
          </a:bodyPr>
          <a:lstStyle>
            <a:lvl1pPr algn="l">
              <a:defRPr sz="40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82000" y="1295400"/>
            <a:ext cx="5167800" cy="4114800"/>
          </a:xfrm>
        </p:spPr>
        <p:txBody>
          <a:bodyPr/>
          <a:lstStyle>
            <a:lvl1pPr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28601" y="1295400"/>
            <a:ext cx="2362199" cy="4114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28600" y="151200"/>
            <a:ext cx="7621200" cy="5259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e titel en teks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228600" y="152400"/>
            <a:ext cx="7621200" cy="106680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1"/>
          </p:nvPr>
        </p:nvSpPr>
        <p:spPr>
          <a:xfrm>
            <a:off x="228600" y="1296000"/>
            <a:ext cx="7621200" cy="4114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228600" y="151200"/>
            <a:ext cx="7621200" cy="52596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6" descr="Avri_Powerpoint_DH03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7621200" cy="10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Titelstijl van model bewerken</a:t>
            </a:r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7621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57" r:id="rId3"/>
    <p:sldLayoutId id="2147483660" r:id="rId4"/>
    <p:sldLayoutId id="2147483661" r:id="rId5"/>
    <p:sldLayoutId id="2147483656" r:id="rId6"/>
    <p:sldLayoutId id="2147483662" r:id="rId7"/>
    <p:sldLayoutId id="2147483663" r:id="rId8"/>
    <p:sldLayoutId id="2147483655" r:id="rId9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rgbClr val="84B728"/>
          </a:solidFill>
          <a:latin typeface="Arial"/>
          <a:ea typeface="+mj-ea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84B728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84B728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84B728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84B728"/>
          </a:solidFill>
          <a:latin typeface="Arial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84B728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84B728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84B728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84B728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SzPct val="100000"/>
        <a:buFontTx/>
        <a:buBlip>
          <a:blip r:embed="rId12"/>
        </a:buBlip>
        <a:defRPr sz="3200" kern="1200">
          <a:solidFill>
            <a:srgbClr val="455F6D"/>
          </a:solidFill>
          <a:latin typeface="Arial"/>
          <a:ea typeface="+mn-ea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SzPct val="100000"/>
        <a:buFontTx/>
        <a:buBlip>
          <a:blip r:embed="rId12"/>
        </a:buBlip>
        <a:defRPr sz="2800" kern="1200">
          <a:solidFill>
            <a:srgbClr val="455F6D"/>
          </a:solidFill>
          <a:latin typeface="Arial"/>
          <a:ea typeface="+mn-ea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SzPct val="100000"/>
        <a:buFontTx/>
        <a:buBlip>
          <a:blip r:embed="rId12"/>
        </a:buBlip>
        <a:defRPr sz="2400" kern="1200">
          <a:solidFill>
            <a:srgbClr val="455F6D"/>
          </a:solidFill>
          <a:latin typeface="Arial"/>
          <a:ea typeface="+mn-ea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SzPct val="100000"/>
        <a:buFontTx/>
        <a:buBlip>
          <a:blip r:embed="rId12"/>
        </a:buBlip>
        <a:defRPr sz="2000" kern="1200">
          <a:solidFill>
            <a:srgbClr val="455F6D"/>
          </a:solidFill>
          <a:latin typeface="Arial"/>
          <a:ea typeface="+mn-ea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SzPct val="100000"/>
        <a:buFontTx/>
        <a:buBlip>
          <a:blip r:embed="rId12"/>
        </a:buBlip>
        <a:defRPr sz="2000" kern="1200">
          <a:solidFill>
            <a:srgbClr val="455F6D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B915FF-413D-4F2E-A108-BE0620B23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133600"/>
            <a:ext cx="8153400" cy="2807568"/>
          </a:xfrm>
        </p:spPr>
        <p:txBody>
          <a:bodyPr>
            <a:normAutofit/>
          </a:bodyPr>
          <a:lstStyle/>
          <a:p>
            <a:r>
              <a:rPr lang="nl-NL" dirty="0"/>
              <a:t>Welkom </a:t>
            </a:r>
            <a:br>
              <a:rPr lang="nl-NL" dirty="0"/>
            </a:br>
            <a:r>
              <a:rPr lang="nl-NL" dirty="0"/>
              <a:t>platformbijeenkomst Avri</a:t>
            </a:r>
            <a:br>
              <a:rPr lang="nl-NL" dirty="0"/>
            </a:br>
            <a:r>
              <a:rPr lang="nl-NL" dirty="0"/>
              <a:t>2 juni 2022</a:t>
            </a:r>
            <a:br>
              <a:rPr lang="nl-NL" dirty="0"/>
            </a:br>
            <a:endParaRPr lang="nl-NL" sz="2800" i="1" dirty="0"/>
          </a:p>
        </p:txBody>
      </p:sp>
    </p:spTree>
    <p:extLst>
      <p:ext uri="{BB962C8B-B14F-4D97-AF65-F5344CB8AC3E}">
        <p14:creationId xmlns:p14="http://schemas.microsoft.com/office/powerpoint/2010/main" val="768518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E76157-BD4A-4327-AC93-E348437A9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7620000" cy="1908448"/>
          </a:xfrm>
        </p:spPr>
        <p:txBody>
          <a:bodyPr/>
          <a:lstStyle/>
          <a:p>
            <a:r>
              <a:rPr lang="nl-NL" dirty="0"/>
              <a:t>Proces Houtskoolschets</a:t>
            </a:r>
            <a:br>
              <a:rPr lang="nl-NL" dirty="0"/>
            </a:br>
            <a:r>
              <a:rPr lang="nl-NL" dirty="0"/>
              <a:t>Circulair Rivierenland </a:t>
            </a:r>
            <a:br>
              <a:rPr lang="nl-NL" dirty="0"/>
            </a:b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srgbClr val="84B728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Geen AB agendapunt; ter informatie </a:t>
            </a:r>
            <a:endParaRPr lang="nl-NL" i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82C1EC-91CD-4956-ADFC-46FE8AAB8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20" y="2204864"/>
            <a:ext cx="8519864" cy="3133328"/>
          </a:xfrm>
        </p:spPr>
        <p:txBody>
          <a:bodyPr/>
          <a:lstStyle/>
          <a:p>
            <a:r>
              <a:rPr lang="nl-NL" dirty="0"/>
              <a:t>Gewenste koers Avri</a:t>
            </a:r>
          </a:p>
          <a:p>
            <a:r>
              <a:rPr lang="nl-NL" dirty="0"/>
              <a:t>Urgentie</a:t>
            </a:r>
            <a:endParaRPr lang="nl-NL" sz="2000" dirty="0"/>
          </a:p>
          <a:p>
            <a:r>
              <a:rPr lang="nl-NL" dirty="0"/>
              <a:t>Na de zomer 2 interactieve sessies over:</a:t>
            </a:r>
          </a:p>
          <a:p>
            <a:pPr lvl="1"/>
            <a:r>
              <a:rPr lang="nl-NL" sz="3200" dirty="0"/>
              <a:t>Het gezamenlijke doel</a:t>
            </a:r>
          </a:p>
          <a:p>
            <a:pPr lvl="1"/>
            <a:r>
              <a:rPr lang="nl-NL" sz="3200" dirty="0"/>
              <a:t>De bestuursstructuur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9283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Programma Grip</a:t>
            </a:r>
            <a:br>
              <a:rPr lang="nl-NL" sz="2800" dirty="0"/>
            </a:br>
            <a:r>
              <a:rPr lang="nl-NL" sz="2800" dirty="0"/>
              <a:t>Doel presentatie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295400"/>
            <a:ext cx="8663880" cy="4114800"/>
          </a:xfrm>
        </p:spPr>
        <p:txBody>
          <a:bodyPr/>
          <a:lstStyle/>
          <a:p>
            <a:pPr>
              <a:buAutoNum type="arabicPeriod"/>
            </a:pPr>
            <a:r>
              <a:rPr lang="nl-NL" sz="1800" dirty="0"/>
              <a:t>Informeren voortgang programma GRIP.</a:t>
            </a:r>
          </a:p>
          <a:p>
            <a:pPr>
              <a:buAutoNum type="arabicPeriod"/>
            </a:pPr>
            <a:r>
              <a:rPr lang="nl-NL" sz="1800" dirty="0"/>
              <a:t>Presentatie Dashboard. </a:t>
            </a:r>
          </a:p>
          <a:p>
            <a:pPr>
              <a:buAutoNum type="arabicPeriod"/>
            </a:pPr>
            <a:r>
              <a:rPr lang="nl-NL" sz="1800" dirty="0"/>
              <a:t>Evaluatie 2021</a:t>
            </a:r>
          </a:p>
          <a:p>
            <a:pPr>
              <a:buAutoNum type="arabicPeriod"/>
            </a:pPr>
            <a:r>
              <a:rPr lang="nl-NL" sz="1800" dirty="0"/>
              <a:t>Vragen aan en van Raadsleden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852936"/>
            <a:ext cx="4499992" cy="299999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8806BE2-50E3-4692-8835-27F1BEB35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4874" y="3212976"/>
            <a:ext cx="2682044" cy="178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07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Doel GRIP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295400"/>
            <a:ext cx="8519864" cy="4114800"/>
          </a:xfrm>
        </p:spPr>
        <p:txBody>
          <a:bodyPr/>
          <a:lstStyle/>
          <a:p>
            <a:r>
              <a:rPr lang="nl-NL" sz="1800" dirty="0"/>
              <a:t>Realiseren van kostenreductie en –beheersing en het vergroten van de opbrengst door het leveren van toegevoegde waarde producten en diensten door:</a:t>
            </a:r>
          </a:p>
          <a:p>
            <a:pPr marL="742950" lvl="2" indent="-342900"/>
            <a:r>
              <a:rPr lang="nl-NL" sz="1800" dirty="0"/>
              <a:t>Vergroten invloed op de keten</a:t>
            </a:r>
          </a:p>
          <a:p>
            <a:pPr marL="742950" lvl="2" indent="-342900"/>
            <a:r>
              <a:rPr lang="nl-NL" sz="1800" dirty="0"/>
              <a:t>Verbetering weerstandsvermogen</a:t>
            </a:r>
          </a:p>
          <a:p>
            <a:pPr marL="742950" lvl="2" indent="-342900"/>
            <a:r>
              <a:rPr lang="nl-NL" sz="1800" dirty="0"/>
              <a:t>Robuuste, wendbare bedrijfsvoering</a:t>
            </a:r>
          </a:p>
          <a:p>
            <a:pPr marL="742950" lvl="2" indent="-342900"/>
            <a:r>
              <a:rPr lang="nl-NL" sz="1800" dirty="0"/>
              <a:t>Waarbij de voorspelbaarheid moet toenemen en kan bijdragen aan een betere reputatie voor Avri</a:t>
            </a:r>
          </a:p>
          <a:p>
            <a:pPr marL="400050" lvl="2" indent="0">
              <a:buNone/>
            </a:pPr>
            <a:endParaRPr lang="en-US" sz="18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l-NL" sz="14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62061"/>
            <a:ext cx="3744416" cy="24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35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06173-DA7F-41D5-A1A0-5617D7E44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Dashboard</a:t>
            </a:r>
            <a:r>
              <a:rPr lang="nl-NL" dirty="0"/>
              <a:t> </a:t>
            </a:r>
            <a:r>
              <a:rPr lang="nl-NL" sz="2800" dirty="0"/>
              <a:t>GRIP</a:t>
            </a:r>
            <a:r>
              <a:rPr lang="nl-NL" dirty="0"/>
              <a:t>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9712" y="1052736"/>
            <a:ext cx="6515648" cy="464509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F58120C-13AD-4918-85E1-5E2F47B02F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24024" y="5805264"/>
          <a:ext cx="1424576" cy="901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ackager Shell-object" showAsIcon="1" r:id="rId4" imgW="1152000" imgH="648000" progId="Package">
                  <p:embed/>
                </p:oleObj>
              </mc:Choice>
              <mc:Fallback>
                <p:oleObj name="Packager Shell-object" showAsIcon="1" r:id="rId4" imgW="1152000" imgH="648000" progId="Packag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F58120C-13AD-4918-85E1-5E2F47B02F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24024" y="5805264"/>
                        <a:ext cx="1424576" cy="901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3022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06173-DA7F-41D5-A1A0-5617D7E44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Evaluatie 2021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9DB180-D431-4FAF-A2BA-089277CFD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60128"/>
            <a:ext cx="8519864" cy="4114800"/>
          </a:xfrm>
        </p:spPr>
        <p:txBody>
          <a:bodyPr/>
          <a:lstStyle/>
          <a:p>
            <a:r>
              <a:rPr lang="nl-NL" sz="1800" dirty="0"/>
              <a:t>TOPS</a:t>
            </a:r>
          </a:p>
          <a:p>
            <a:pPr lvl="1"/>
            <a:r>
              <a:rPr lang="nl-NL" sz="1800" dirty="0"/>
              <a:t>Op alle GRIP projecten is voortgang geboekt</a:t>
            </a:r>
          </a:p>
          <a:p>
            <a:pPr lvl="1"/>
            <a:r>
              <a:rPr lang="nl-NL" sz="1800" dirty="0"/>
              <a:t>Positiever financieel resultaat dan begroot</a:t>
            </a:r>
          </a:p>
          <a:p>
            <a:pPr lvl="1"/>
            <a:r>
              <a:rPr lang="nl-NL" sz="1800" dirty="0"/>
              <a:t>Programmastructuur zorgt voor meer samenhang tussen projecten</a:t>
            </a:r>
          </a:p>
          <a:p>
            <a:r>
              <a:rPr lang="nl-NL" sz="1800" dirty="0"/>
              <a:t>TIPS</a:t>
            </a:r>
          </a:p>
          <a:p>
            <a:pPr lvl="1"/>
            <a:r>
              <a:rPr lang="nl-NL" sz="1800" dirty="0"/>
              <a:t>Doorontwikkeling projectmatig werken</a:t>
            </a:r>
          </a:p>
          <a:p>
            <a:pPr lvl="1"/>
            <a:r>
              <a:rPr lang="nl-NL" sz="1800" dirty="0"/>
              <a:t>Personele bezetting</a:t>
            </a:r>
          </a:p>
          <a:p>
            <a:pPr lvl="1"/>
            <a:r>
              <a:rPr lang="nl-NL" sz="1800" dirty="0"/>
              <a:t>GRIP communicatie is blijvend aandachtspunt</a:t>
            </a:r>
          </a:p>
          <a:p>
            <a:pPr marL="457200" lvl="1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56" y="4077072"/>
            <a:ext cx="3214056" cy="214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32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Vragen aan en van Raadsleden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295400"/>
            <a:ext cx="8447856" cy="4114800"/>
          </a:xfrm>
        </p:spPr>
        <p:txBody>
          <a:bodyPr/>
          <a:lstStyle/>
          <a:p>
            <a:pPr marL="0" indent="0">
              <a:buNone/>
            </a:pPr>
            <a:endParaRPr lang="nl-NL" sz="1400" dirty="0"/>
          </a:p>
          <a:p>
            <a:r>
              <a:rPr lang="nl-NL" sz="2400" dirty="0"/>
              <a:t>Wat vindt u van het dashboard? </a:t>
            </a:r>
          </a:p>
          <a:p>
            <a:r>
              <a:rPr lang="nl-NL" sz="2400" dirty="0"/>
              <a:t>Is dit de juiste informatie?</a:t>
            </a:r>
          </a:p>
          <a:p>
            <a:r>
              <a:rPr lang="nl-NL" sz="2400" dirty="0"/>
              <a:t>Heeft u aanvullende tips/ tops?</a:t>
            </a:r>
            <a:br>
              <a:rPr lang="nl-NL" sz="2400" dirty="0"/>
            </a:b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874949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7C2AD1-57D6-40D8-AD6E-A5484A980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Dank voor uw aandacht!</a:t>
            </a:r>
          </a:p>
        </p:txBody>
      </p:sp>
    </p:spTree>
    <p:extLst>
      <p:ext uri="{BB962C8B-B14F-4D97-AF65-F5344CB8AC3E}">
        <p14:creationId xmlns:p14="http://schemas.microsoft.com/office/powerpoint/2010/main" val="1562855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C9FACA0-4227-0735-A075-9C423D6A3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7620000" cy="1295400"/>
          </a:xfrm>
        </p:spPr>
        <p:txBody>
          <a:bodyPr/>
          <a:lstStyle/>
          <a:p>
            <a:r>
              <a:rPr lang="en-US" dirty="0" err="1"/>
              <a:t>Schematisch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papierinzameling</a:t>
            </a:r>
            <a:br>
              <a:rPr lang="en-US" dirty="0"/>
            </a:br>
            <a:endParaRPr lang="en-US" dirty="0"/>
          </a:p>
        </p:txBody>
      </p:sp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4C023D5A-02EE-4FB3-A7E1-56B03BBC0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1897006" y="1556792"/>
            <a:ext cx="4264041" cy="4114800"/>
          </a:xfrm>
          <a:noFill/>
        </p:spPr>
      </p:pic>
    </p:spTree>
    <p:extLst>
      <p:ext uri="{BB962C8B-B14F-4D97-AF65-F5344CB8AC3E}">
        <p14:creationId xmlns:p14="http://schemas.microsoft.com/office/powerpoint/2010/main" val="3632619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C9FACA0-4227-0735-A075-9C423D6A3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7620000" cy="1066800"/>
          </a:xfrm>
        </p:spPr>
        <p:txBody>
          <a:bodyPr/>
          <a:lstStyle/>
          <a:p>
            <a:r>
              <a:rPr lang="en-US" dirty="0" err="1"/>
              <a:t>Schematisch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milieustraten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EB899805-4645-478E-BDDF-5DE3DB84A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6271" y="1484784"/>
            <a:ext cx="4648973" cy="4717904"/>
          </a:xfrm>
        </p:spPr>
      </p:pic>
    </p:spTree>
    <p:extLst>
      <p:ext uri="{BB962C8B-B14F-4D97-AF65-F5344CB8AC3E}">
        <p14:creationId xmlns:p14="http://schemas.microsoft.com/office/powerpoint/2010/main" val="3030772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1B809D-3123-4BD1-AEE7-3A00CD98A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07CC34-AB82-47C1-AE9C-60689C66D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Agenda AB 7 juli 2022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 err="1"/>
              <a:t>Houtskoolschets</a:t>
            </a:r>
            <a:br>
              <a:rPr lang="nl-NL" dirty="0"/>
            </a:br>
            <a:endParaRPr lang="nl-NL" dirty="0"/>
          </a:p>
          <a:p>
            <a:r>
              <a:rPr lang="nl-NL" dirty="0"/>
              <a:t>Programma Grip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8481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83340-17BE-4D31-BE54-783343B39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 AB 7 juli 2022 – deel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46B38B-DD2A-4EFD-9D54-6CAC083AC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7620000" cy="4293840"/>
          </a:xfrm>
        </p:spPr>
        <p:txBody>
          <a:bodyPr/>
          <a:lstStyle/>
          <a:p>
            <a:r>
              <a:rPr lang="nl-NL" dirty="0"/>
              <a:t>Voorstel inzamelbeleid kleine kernen</a:t>
            </a:r>
          </a:p>
          <a:p>
            <a:pPr marL="0" indent="0">
              <a:buNone/>
            </a:pPr>
            <a:r>
              <a:rPr lang="nl-NL" sz="2000" i="1" dirty="0"/>
              <a:t>	besluitvorming </a:t>
            </a:r>
          </a:p>
          <a:p>
            <a:r>
              <a:rPr lang="nl-NL" dirty="0"/>
              <a:t>Data-gestuurd werken </a:t>
            </a:r>
            <a:br>
              <a:rPr lang="nl-NL" dirty="0"/>
            </a:br>
            <a:r>
              <a:rPr lang="nl-NL" sz="2000" i="1" dirty="0"/>
              <a:t>opiniërend</a:t>
            </a:r>
          </a:p>
          <a:p>
            <a:r>
              <a:rPr lang="nl-NL" dirty="0"/>
              <a:t>Voorstel inzameling scholen </a:t>
            </a:r>
            <a:br>
              <a:rPr lang="nl-NL" dirty="0"/>
            </a:br>
            <a:r>
              <a:rPr lang="nl-NL" sz="2000" i="1" dirty="0"/>
              <a:t>besluitvorming </a:t>
            </a:r>
          </a:p>
          <a:p>
            <a:r>
              <a:rPr lang="nl-NL" dirty="0"/>
              <a:t>Voorstel evaluatie regionaal beleidsplan </a:t>
            </a:r>
            <a:br>
              <a:rPr lang="nl-NL" sz="2800" dirty="0"/>
            </a:br>
            <a:r>
              <a:rPr lang="nl-NL" sz="2000" i="1" dirty="0"/>
              <a:t>besluitvorming</a:t>
            </a:r>
            <a:r>
              <a:rPr lang="nl-NL" sz="2800" i="1" dirty="0"/>
              <a:t> </a:t>
            </a:r>
          </a:p>
          <a:p>
            <a:pPr lvl="1"/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7187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83340-17BE-4D31-BE54-783343B39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87" y="219891"/>
            <a:ext cx="7620000" cy="1066800"/>
          </a:xfrm>
        </p:spPr>
        <p:txBody>
          <a:bodyPr/>
          <a:lstStyle/>
          <a:p>
            <a:r>
              <a:rPr lang="nl-NL" dirty="0"/>
              <a:t>Agenda AB 7 juli 2022- deel 2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46B38B-DD2A-4EFD-9D54-6CAC083AC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187" y="980728"/>
            <a:ext cx="7620000" cy="4608512"/>
          </a:xfrm>
        </p:spPr>
        <p:txBody>
          <a:bodyPr/>
          <a:lstStyle/>
          <a:p>
            <a:r>
              <a:rPr lang="nl-NL" dirty="0"/>
              <a:t>Jaarstukken 2021 </a:t>
            </a:r>
            <a:br>
              <a:rPr lang="nl-NL" dirty="0"/>
            </a:br>
            <a:r>
              <a:rPr lang="nl-NL" sz="2400" i="1" dirty="0"/>
              <a:t>besluitvorming</a:t>
            </a:r>
          </a:p>
          <a:p>
            <a:r>
              <a:rPr lang="nl-NL" dirty="0"/>
              <a:t>Begroting 2023</a:t>
            </a:r>
            <a:br>
              <a:rPr lang="nl-NL" dirty="0"/>
            </a:br>
            <a:r>
              <a:rPr lang="nl-NL" sz="2400" i="1" dirty="0"/>
              <a:t>besluitvorming</a:t>
            </a:r>
          </a:p>
          <a:p>
            <a:r>
              <a:rPr lang="nl-NL" dirty="0"/>
              <a:t>Zienswijze jaarstukken BSR – </a:t>
            </a:r>
            <a:r>
              <a:rPr lang="nl-NL" sz="2400" i="1" dirty="0"/>
              <a:t>besluitvorming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319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el 5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Inzameling kleine kernen</a:t>
            </a:r>
            <a:br>
              <a:rPr lang="nl-NL" dirty="0"/>
            </a:br>
            <a:r>
              <a:rPr lang="nl-NL" sz="2800" i="1" dirty="0"/>
              <a:t>besluitvorming</a:t>
            </a:r>
          </a:p>
        </p:txBody>
      </p:sp>
      <p:sp>
        <p:nvSpPr>
          <p:cNvPr id="61" name="Tijdelijke aanduiding voor inhoud 60"/>
          <p:cNvSpPr>
            <a:spLocks noGrp="1"/>
          </p:cNvSpPr>
          <p:nvPr>
            <p:ph idx="1"/>
          </p:nvPr>
        </p:nvSpPr>
        <p:spPr>
          <a:xfrm>
            <a:off x="228600" y="1272656"/>
            <a:ext cx="7620000" cy="4244576"/>
          </a:xfrm>
        </p:spPr>
        <p:txBody>
          <a:bodyPr/>
          <a:lstStyle/>
          <a:p>
            <a:r>
              <a:rPr lang="nl-NL" dirty="0"/>
              <a:t>Per 1 juli 2019 omgekeerd inzamelen</a:t>
            </a:r>
          </a:p>
          <a:p>
            <a:r>
              <a:rPr lang="nl-NL" dirty="0"/>
              <a:t>Kleine kernen gaan nu ook restafval ondergronds aanbieden</a:t>
            </a:r>
          </a:p>
          <a:p>
            <a:pPr marL="0" indent="0">
              <a:buNone/>
            </a:pPr>
            <a:r>
              <a:rPr lang="nl-NL" dirty="0"/>
              <a:t>Doel is het bereiken van betere scheiding en minder restafval voor alle inwoners </a:t>
            </a:r>
          </a:p>
          <a:p>
            <a:pPr marL="0" indent="0">
              <a:buNone/>
            </a:pPr>
            <a:r>
              <a:rPr lang="nl-NL" i="1" dirty="0"/>
              <a:t>Ondergronds inzameling bevordert afvalscheiding.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E69E6A-17DF-4316-9716-969891AAE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7620000" cy="1548408"/>
          </a:xfrm>
        </p:spPr>
        <p:txBody>
          <a:bodyPr/>
          <a:lstStyle/>
          <a:p>
            <a:r>
              <a:rPr lang="nl-NL" dirty="0" err="1"/>
              <a:t>Datagestuurd</a:t>
            </a:r>
            <a:r>
              <a:rPr lang="nl-NL" dirty="0"/>
              <a:t> inzamelen </a:t>
            </a:r>
            <a:r>
              <a:rPr lang="nl-NL" sz="2800" i="1" dirty="0"/>
              <a:t>opiniërend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5F21F4-A217-4592-9C2A-8C058404C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21" y="1543822"/>
            <a:ext cx="7620000" cy="3770356"/>
          </a:xfrm>
        </p:spPr>
        <p:txBody>
          <a:bodyPr/>
          <a:lstStyle/>
          <a:p>
            <a:r>
              <a:rPr lang="nl-NL" sz="2800" dirty="0"/>
              <a:t>Chips maken het mogelijk routes en inzameling te optimaliseren en individuele communicatie via de </a:t>
            </a:r>
            <a:r>
              <a:rPr lang="nl-NL" sz="2800" dirty="0" err="1"/>
              <a:t>Avri</a:t>
            </a:r>
            <a:r>
              <a:rPr lang="nl-NL" sz="2800" dirty="0"/>
              <a:t>-app. </a:t>
            </a:r>
          </a:p>
          <a:p>
            <a:r>
              <a:rPr lang="nl-NL" sz="2800" dirty="0"/>
              <a:t>Rest en </a:t>
            </a:r>
            <a:r>
              <a:rPr lang="nl-NL" sz="2800" dirty="0" err="1"/>
              <a:t>pbd</a:t>
            </a:r>
            <a:r>
              <a:rPr lang="nl-NL" sz="2800" dirty="0"/>
              <a:t> containers zijn al gechipt.</a:t>
            </a:r>
          </a:p>
          <a:p>
            <a:r>
              <a:rPr lang="nl-NL" sz="2800" dirty="0"/>
              <a:t>Totaal 305.000 containers, waarvan 200.000 gft en papier. </a:t>
            </a:r>
          </a:p>
          <a:p>
            <a:r>
              <a:rPr lang="nl-NL" sz="2800" dirty="0"/>
              <a:t>Oneigenlijk gebruik en vermiste container – schatting 10%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3492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C4752F-9ADB-416A-B746-D9D4B7C6C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Afval scheiden op scholen </a:t>
            </a:r>
            <a:r>
              <a:rPr lang="nl-NL" sz="3200" i="1" dirty="0"/>
              <a:t> besluitvorming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44C5DD-DA1A-4118-B870-8B40931BC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28800"/>
            <a:ext cx="7620000" cy="403244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Avri wil grondstoffen inzamelen bij scholen. Stappen:</a:t>
            </a:r>
          </a:p>
          <a:p>
            <a:pPr marL="514350" indent="-514350">
              <a:buAutoNum type="arabicPeriod"/>
            </a:pPr>
            <a:r>
              <a:rPr lang="nl-NL" dirty="0"/>
              <a:t>Algemeen belangverklaring inzameling (= basispakket)</a:t>
            </a:r>
          </a:p>
          <a:p>
            <a:pPr marL="514350" indent="-514350">
              <a:buAutoNum type="arabicPeriod"/>
            </a:pPr>
            <a:r>
              <a:rPr lang="nl-NL" dirty="0"/>
              <a:t>Aanbieden van lespakket over scheiden.</a:t>
            </a:r>
          </a:p>
        </p:txBody>
      </p:sp>
    </p:spTree>
    <p:extLst>
      <p:ext uri="{BB962C8B-B14F-4D97-AF65-F5344CB8AC3E}">
        <p14:creationId xmlns:p14="http://schemas.microsoft.com/office/powerpoint/2010/main" val="718583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041A20-0D0D-4A9F-AD21-98A36EE4C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7620000" cy="1908448"/>
          </a:xfrm>
        </p:spPr>
        <p:txBody>
          <a:bodyPr/>
          <a:lstStyle/>
          <a:p>
            <a:r>
              <a:rPr lang="nl-NL" dirty="0"/>
              <a:t>Regionaal plan van afval naar Grondstoffen </a:t>
            </a:r>
            <a:r>
              <a:rPr lang="nl-NL" sz="2800" i="1" dirty="0"/>
              <a:t>- besluitvorming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DB80D1-873D-477B-9C0D-2F767AA7D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916596"/>
            <a:ext cx="7620000" cy="3528392"/>
          </a:xfrm>
        </p:spPr>
        <p:txBody>
          <a:bodyPr/>
          <a:lstStyle/>
          <a:p>
            <a:r>
              <a:rPr lang="nl-NL" sz="2800" dirty="0"/>
              <a:t>Overlap met Strategisch Koersplan, de kadernota, de houtskoolschets en doelen uit programma Grip</a:t>
            </a:r>
          </a:p>
          <a:p>
            <a:r>
              <a:rPr lang="nl-NL" sz="2800" dirty="0"/>
              <a:t>Vanaf 2023 landelijk Circulair materialenplan  </a:t>
            </a:r>
          </a:p>
          <a:p>
            <a:r>
              <a:rPr lang="nl-NL" sz="2800" dirty="0"/>
              <a:t>De Regionale visie tot 2024 </a:t>
            </a:r>
          </a:p>
          <a:p>
            <a:r>
              <a:rPr lang="nl-NL" sz="2800" dirty="0"/>
              <a:t>Het Regionale Beleidsplan Van Afval Naar Grondstof verlengen.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654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D8464-B445-4D3C-819F-4D2A72B9C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7620000" cy="1980456"/>
          </a:xfrm>
        </p:spPr>
        <p:txBody>
          <a:bodyPr/>
          <a:lstStyle/>
          <a:p>
            <a:r>
              <a:rPr lang="nl-NL" dirty="0"/>
              <a:t>Jaarstukken 2021   </a:t>
            </a:r>
            <a:br>
              <a:rPr lang="nl-NL" dirty="0"/>
            </a:br>
            <a:r>
              <a:rPr lang="nl-NL" dirty="0"/>
              <a:t>Begroting 2023</a:t>
            </a:r>
            <a:br>
              <a:rPr lang="nl-NL" dirty="0"/>
            </a:br>
            <a:r>
              <a:rPr lang="nl-NL" sz="2800" i="1" dirty="0"/>
              <a:t>besluitvorming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DD0FDE-1FBF-4705-AE98-5034F9F57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420888"/>
            <a:ext cx="7620000" cy="2989312"/>
          </a:xfrm>
        </p:spPr>
        <p:txBody>
          <a:bodyPr/>
          <a:lstStyle/>
          <a:p>
            <a:r>
              <a:rPr lang="nl-NL" dirty="0"/>
              <a:t>Inhoudelijk behandeld in de platformbijeenkomst 13 april 2022</a:t>
            </a:r>
          </a:p>
          <a:p>
            <a:r>
              <a:rPr lang="nl-NL" dirty="0"/>
              <a:t>Zienswijzemarkt - vanavond</a:t>
            </a:r>
          </a:p>
          <a:p>
            <a:r>
              <a:rPr lang="nl-NL" dirty="0"/>
              <a:t>Zienswijze in te dienen </a:t>
            </a:r>
            <a:r>
              <a:rPr lang="nl-NL" u="sng" dirty="0"/>
              <a:t>tot 22 juni 2022</a:t>
            </a:r>
          </a:p>
        </p:txBody>
      </p:sp>
    </p:spTree>
    <p:extLst>
      <p:ext uri="{BB962C8B-B14F-4D97-AF65-F5344CB8AC3E}">
        <p14:creationId xmlns:p14="http://schemas.microsoft.com/office/powerpoint/2010/main" val="617362923"/>
      </p:ext>
    </p:extLst>
  </p:cSld>
  <p:clrMapOvr>
    <a:masterClrMapping/>
  </p:clrMapOvr>
</p:sld>
</file>

<file path=ppt/theme/theme1.xml><?xml version="1.0" encoding="utf-8"?>
<a:theme xmlns:a="http://schemas.openxmlformats.org/drawingml/2006/main" name="Avri presentatie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Avri presentatie</Template>
  <TotalTime>148</TotalTime>
  <Words>429</Words>
  <Application>Microsoft Office PowerPoint</Application>
  <PresentationFormat>Diavoorstelling (4:3)</PresentationFormat>
  <Paragraphs>77</Paragraphs>
  <Slides>18</Slides>
  <Notes>1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Calibri</vt:lpstr>
      <vt:lpstr>Avri presentatie</vt:lpstr>
      <vt:lpstr>Packager Shell-object</vt:lpstr>
      <vt:lpstr>Welkom  platformbijeenkomst Avri 2 juni 2022 </vt:lpstr>
      <vt:lpstr>Inhoud</vt:lpstr>
      <vt:lpstr>Agenda AB 7 juli 2022 – deel 1</vt:lpstr>
      <vt:lpstr>Agenda AB 7 juli 2022- deel 2 </vt:lpstr>
      <vt:lpstr>Inzameling kleine kernen besluitvorming</vt:lpstr>
      <vt:lpstr>Datagestuurd inzamelen opiniërend</vt:lpstr>
      <vt:lpstr>Afval scheiden op scholen  besluitvorming</vt:lpstr>
      <vt:lpstr>Regionaal plan van afval naar Grondstoffen - besluitvorming</vt:lpstr>
      <vt:lpstr>Jaarstukken 2021    Begroting 2023 besluitvorming</vt:lpstr>
      <vt:lpstr>Proces Houtskoolschets Circulair Rivierenland  Geen AB agendapunt; ter informatie </vt:lpstr>
      <vt:lpstr>Programma Grip Doel presentatie</vt:lpstr>
      <vt:lpstr>Doel GRIP</vt:lpstr>
      <vt:lpstr>Dashboard GRIP </vt:lpstr>
      <vt:lpstr>Evaluatie 2021 </vt:lpstr>
      <vt:lpstr>Vragen aan en van Raadsleden</vt:lpstr>
      <vt:lpstr>Dank voor uw aandacht!</vt:lpstr>
      <vt:lpstr>Schematisch proces papierinzameling </vt:lpstr>
      <vt:lpstr>Schematisch proces milieustraten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bij de platformbijeenkomst Avri</dc:title>
  <dc:creator>Christine Waasdorp</dc:creator>
  <cp:lastModifiedBy>Christine Waasdorp</cp:lastModifiedBy>
  <cp:revision>13</cp:revision>
  <dcterms:created xsi:type="dcterms:W3CDTF">2022-05-30T16:49:37Z</dcterms:created>
  <dcterms:modified xsi:type="dcterms:W3CDTF">2022-06-02T15:58:40Z</dcterms:modified>
</cp:coreProperties>
</file>